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80"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8288000" cy="10287000"/>
  <p:notesSz cx="6858000" cy="9144000"/>
  <p:embeddedFontLst>
    <p:embeddedFont>
      <p:font typeface="Museo Moderno Bold" panose="020B0604020202020204" charset="0"/>
      <p:regular r:id="rId28"/>
    </p:embeddedFont>
    <p:embeddedFont>
      <p:font typeface="Museo Moderno Medium" panose="020B0604020202020204" charset="0"/>
      <p:regular r:id="rId29"/>
    </p:embeddedFont>
    <p:embeddedFont>
      <p:font typeface="Source Sans 3" panose="020B0604020202020204" charset="0"/>
      <p:regular r:id="rId30"/>
    </p:embeddedFont>
    <p:embeddedFont>
      <p:font typeface="Source Sans 3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79C9D-DF9F-4805-AC49-65D01B10647B}" v="1" dt="2025-12-01T14:40:09.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uk sai srinivas" userId="c1b44e370da95be1" providerId="LiveId" clId="{9F8E2EC8-786B-4FEC-A1F4-D78D3F2A3CF2}"/>
    <pc:docChg chg="undo custSel addSld modSld">
      <pc:chgData name="shanmuk sai srinivas" userId="c1b44e370da95be1" providerId="LiveId" clId="{9F8E2EC8-786B-4FEC-A1F4-D78D3F2A3CF2}" dt="2025-12-02T09:20:13.252" v="38" actId="1076"/>
      <pc:docMkLst>
        <pc:docMk/>
      </pc:docMkLst>
      <pc:sldChg chg="modSp mod">
        <pc:chgData name="shanmuk sai srinivas" userId="c1b44e370da95be1" providerId="LiveId" clId="{9F8E2EC8-786B-4FEC-A1F4-D78D3F2A3CF2}" dt="2025-12-01T14:48:13.738" v="22" actId="20577"/>
        <pc:sldMkLst>
          <pc:docMk/>
          <pc:sldMk cId="0" sldId="259"/>
        </pc:sldMkLst>
        <pc:spChg chg="mod">
          <ac:chgData name="shanmuk sai srinivas" userId="c1b44e370da95be1" providerId="LiveId" clId="{9F8E2EC8-786B-4FEC-A1F4-D78D3F2A3CF2}" dt="2025-12-01T14:48:13.738" v="22" actId="20577"/>
          <ac:spMkLst>
            <pc:docMk/>
            <pc:sldMk cId="0" sldId="259"/>
            <ac:spMk id="38" creationId="{00000000-0000-0000-0000-000000000000}"/>
          </ac:spMkLst>
        </pc:spChg>
        <pc:picChg chg="mod">
          <ac:chgData name="shanmuk sai srinivas" userId="c1b44e370da95be1" providerId="LiveId" clId="{9F8E2EC8-786B-4FEC-A1F4-D78D3F2A3CF2}" dt="2025-12-01T14:47:50.874" v="16" actId="1036"/>
          <ac:picMkLst>
            <pc:docMk/>
            <pc:sldMk cId="0" sldId="259"/>
            <ac:picMk id="50" creationId="{4886723F-BE02-5031-752C-BFA6E0EA0FB1}"/>
          </ac:picMkLst>
        </pc:picChg>
      </pc:sldChg>
      <pc:sldChg chg="modSp mod">
        <pc:chgData name="shanmuk sai srinivas" userId="c1b44e370da95be1" providerId="LiveId" clId="{9F8E2EC8-786B-4FEC-A1F4-D78D3F2A3CF2}" dt="2025-12-01T14:49:20.922" v="36" actId="14100"/>
        <pc:sldMkLst>
          <pc:docMk/>
          <pc:sldMk cId="0" sldId="260"/>
        </pc:sldMkLst>
        <pc:spChg chg="mod">
          <ac:chgData name="shanmuk sai srinivas" userId="c1b44e370da95be1" providerId="LiveId" clId="{9F8E2EC8-786B-4FEC-A1F4-D78D3F2A3CF2}" dt="2025-12-01T14:49:20.922" v="36" actId="14100"/>
          <ac:spMkLst>
            <pc:docMk/>
            <pc:sldMk cId="0" sldId="260"/>
            <ac:spMk id="14" creationId="{00000000-0000-0000-0000-000000000000}"/>
          </ac:spMkLst>
        </pc:spChg>
      </pc:sldChg>
      <pc:sldChg chg="modSp mod">
        <pc:chgData name="shanmuk sai srinivas" userId="c1b44e370da95be1" providerId="LiveId" clId="{9F8E2EC8-786B-4FEC-A1F4-D78D3F2A3CF2}" dt="2025-12-01T14:49:04.620" v="35" actId="1035"/>
        <pc:sldMkLst>
          <pc:docMk/>
          <pc:sldMk cId="0" sldId="267"/>
        </pc:sldMkLst>
        <pc:spChg chg="mod">
          <ac:chgData name="shanmuk sai srinivas" userId="c1b44e370da95be1" providerId="LiveId" clId="{9F8E2EC8-786B-4FEC-A1F4-D78D3F2A3CF2}" dt="2025-12-01T14:49:04.620" v="35" actId="1035"/>
          <ac:spMkLst>
            <pc:docMk/>
            <pc:sldMk cId="0" sldId="267"/>
            <ac:spMk id="17" creationId="{00000000-0000-0000-0000-000000000000}"/>
          </ac:spMkLst>
        </pc:spChg>
        <pc:spChg chg="mod">
          <ac:chgData name="shanmuk sai srinivas" userId="c1b44e370da95be1" providerId="LiveId" clId="{9F8E2EC8-786B-4FEC-A1F4-D78D3F2A3CF2}" dt="2025-12-01T14:48:55.716" v="24" actId="14100"/>
          <ac:spMkLst>
            <pc:docMk/>
            <pc:sldMk cId="0" sldId="267"/>
            <ac:spMk id="27" creationId="{00000000-0000-0000-0000-000000000000}"/>
          </ac:spMkLst>
        </pc:spChg>
        <pc:spChg chg="mod">
          <ac:chgData name="shanmuk sai srinivas" userId="c1b44e370da95be1" providerId="LiveId" clId="{9F8E2EC8-786B-4FEC-A1F4-D78D3F2A3CF2}" dt="2025-12-01T14:48:51.087" v="23" actId="14100"/>
          <ac:spMkLst>
            <pc:docMk/>
            <pc:sldMk cId="0" sldId="267"/>
            <ac:spMk id="37" creationId="{00000000-0000-0000-0000-000000000000}"/>
          </ac:spMkLst>
        </pc:spChg>
      </pc:sldChg>
      <pc:sldChg chg="modSp mod">
        <pc:chgData name="shanmuk sai srinivas" userId="c1b44e370da95be1" providerId="LiveId" clId="{9F8E2EC8-786B-4FEC-A1F4-D78D3F2A3CF2}" dt="2025-12-02T09:20:13.252" v="38" actId="1076"/>
        <pc:sldMkLst>
          <pc:docMk/>
          <pc:sldMk cId="0" sldId="269"/>
        </pc:sldMkLst>
        <pc:grpChg chg="mod">
          <ac:chgData name="shanmuk sai srinivas" userId="c1b44e370da95be1" providerId="LiveId" clId="{9F8E2EC8-786B-4FEC-A1F4-D78D3F2A3CF2}" dt="2025-12-02T09:20:13.252" v="38" actId="1076"/>
          <ac:grpSpMkLst>
            <pc:docMk/>
            <pc:sldMk cId="0" sldId="269"/>
            <ac:grpSpMk id="11" creationId="{00000000-0000-0000-0000-000000000000}"/>
          </ac:grpSpMkLst>
        </pc:grpChg>
      </pc:sldChg>
      <pc:sldChg chg="delSp modSp mod">
        <pc:chgData name="shanmuk sai srinivas" userId="c1b44e370da95be1" providerId="LiveId" clId="{9F8E2EC8-786B-4FEC-A1F4-D78D3F2A3CF2}" dt="2025-11-30T15:02:59.585" v="5" actId="478"/>
        <pc:sldMkLst>
          <pc:docMk/>
          <pc:sldMk cId="0" sldId="270"/>
        </pc:sldMkLst>
      </pc:sldChg>
      <pc:sldChg chg="addSp delSp modSp add mod">
        <pc:chgData name="shanmuk sai srinivas" userId="c1b44e370da95be1" providerId="LiveId" clId="{9F8E2EC8-786B-4FEC-A1F4-D78D3F2A3CF2}" dt="2025-12-01T14:40:18.717" v="13" actId="14100"/>
        <pc:sldMkLst>
          <pc:docMk/>
          <pc:sldMk cId="2445062310" sldId="280"/>
        </pc:sldMkLst>
        <pc:spChg chg="del">
          <ac:chgData name="shanmuk sai srinivas" userId="c1b44e370da95be1" providerId="LiveId" clId="{9F8E2EC8-786B-4FEC-A1F4-D78D3F2A3CF2}" dt="2025-12-01T14:40:07.936" v="7" actId="478"/>
          <ac:spMkLst>
            <pc:docMk/>
            <pc:sldMk cId="2445062310" sldId="280"/>
            <ac:spMk id="6" creationId="{1D0F9510-8EBB-9DFC-41C0-8836B2B9C1C5}"/>
          </ac:spMkLst>
        </pc:spChg>
        <pc:spChg chg="del">
          <ac:chgData name="shanmuk sai srinivas" userId="c1b44e370da95be1" providerId="LiveId" clId="{9F8E2EC8-786B-4FEC-A1F4-D78D3F2A3CF2}" dt="2025-12-01T14:40:07.936" v="7" actId="478"/>
          <ac:spMkLst>
            <pc:docMk/>
            <pc:sldMk cId="2445062310" sldId="280"/>
            <ac:spMk id="7" creationId="{62E18B2B-911C-CE1B-E343-1FBFC9062F4B}"/>
          </ac:spMkLst>
        </pc:spChg>
        <pc:spChg chg="del">
          <ac:chgData name="shanmuk sai srinivas" userId="c1b44e370da95be1" providerId="LiveId" clId="{9F8E2EC8-786B-4FEC-A1F4-D78D3F2A3CF2}" dt="2025-12-01T14:40:07.936" v="7" actId="478"/>
          <ac:spMkLst>
            <pc:docMk/>
            <pc:sldMk cId="2445062310" sldId="280"/>
            <ac:spMk id="8" creationId="{4E22A6C5-CC0E-B8C2-38CC-1C64A587D587}"/>
          </ac:spMkLst>
        </pc:spChg>
        <pc:spChg chg="del">
          <ac:chgData name="shanmuk sai srinivas" userId="c1b44e370da95be1" providerId="LiveId" clId="{9F8E2EC8-786B-4FEC-A1F4-D78D3F2A3CF2}" dt="2025-12-01T14:40:07.936" v="7" actId="478"/>
          <ac:spMkLst>
            <pc:docMk/>
            <pc:sldMk cId="2445062310" sldId="280"/>
            <ac:spMk id="9" creationId="{9DFA71C1-4CA1-CD3D-9D7E-B7B8D3795B5B}"/>
          </ac:spMkLst>
        </pc:spChg>
        <pc:spChg chg="del">
          <ac:chgData name="shanmuk sai srinivas" userId="c1b44e370da95be1" providerId="LiveId" clId="{9F8E2EC8-786B-4FEC-A1F4-D78D3F2A3CF2}" dt="2025-12-01T14:40:07.936" v="7" actId="478"/>
          <ac:spMkLst>
            <pc:docMk/>
            <pc:sldMk cId="2445062310" sldId="280"/>
            <ac:spMk id="11" creationId="{738A6F42-7377-1A69-6F8D-129FDFD7AE9C}"/>
          </ac:spMkLst>
        </pc:spChg>
        <pc:spChg chg="del">
          <ac:chgData name="shanmuk sai srinivas" userId="c1b44e370da95be1" providerId="LiveId" clId="{9F8E2EC8-786B-4FEC-A1F4-D78D3F2A3CF2}" dt="2025-12-01T14:40:07.936" v="7" actId="478"/>
          <ac:spMkLst>
            <pc:docMk/>
            <pc:sldMk cId="2445062310" sldId="280"/>
            <ac:spMk id="13" creationId="{35A17880-12DA-434C-86C4-4DE1AC38AF31}"/>
          </ac:spMkLst>
        </pc:spChg>
        <pc:spChg chg="del">
          <ac:chgData name="shanmuk sai srinivas" userId="c1b44e370da95be1" providerId="LiveId" clId="{9F8E2EC8-786B-4FEC-A1F4-D78D3F2A3CF2}" dt="2025-12-01T14:40:07.936" v="7" actId="478"/>
          <ac:spMkLst>
            <pc:docMk/>
            <pc:sldMk cId="2445062310" sldId="280"/>
            <ac:spMk id="14" creationId="{E754BE56-56B7-015A-F50B-E1353D1EEB0B}"/>
          </ac:spMkLst>
        </pc:spChg>
        <pc:spChg chg="del">
          <ac:chgData name="shanmuk sai srinivas" userId="c1b44e370da95be1" providerId="LiveId" clId="{9F8E2EC8-786B-4FEC-A1F4-D78D3F2A3CF2}" dt="2025-12-01T14:40:07.936" v="7" actId="478"/>
          <ac:spMkLst>
            <pc:docMk/>
            <pc:sldMk cId="2445062310" sldId="280"/>
            <ac:spMk id="20" creationId="{7DCB41B0-E908-3D33-9E32-0D89290B4438}"/>
          </ac:spMkLst>
        </pc:spChg>
        <pc:spChg chg="del">
          <ac:chgData name="shanmuk sai srinivas" userId="c1b44e370da95be1" providerId="LiveId" clId="{9F8E2EC8-786B-4FEC-A1F4-D78D3F2A3CF2}" dt="2025-12-01T14:40:07.936" v="7" actId="478"/>
          <ac:spMkLst>
            <pc:docMk/>
            <pc:sldMk cId="2445062310" sldId="280"/>
            <ac:spMk id="21" creationId="{6C3C13D3-3D41-6E7C-9F3A-AA96B8F9CF3D}"/>
          </ac:spMkLst>
        </pc:spChg>
        <pc:spChg chg="del">
          <ac:chgData name="shanmuk sai srinivas" userId="c1b44e370da95be1" providerId="LiveId" clId="{9F8E2EC8-786B-4FEC-A1F4-D78D3F2A3CF2}" dt="2025-12-01T14:40:07.936" v="7" actId="478"/>
          <ac:spMkLst>
            <pc:docMk/>
            <pc:sldMk cId="2445062310" sldId="280"/>
            <ac:spMk id="22" creationId="{B46AEE48-08FD-57E5-9E0A-F734DB3659A0}"/>
          </ac:spMkLst>
        </pc:spChg>
        <pc:picChg chg="add mod">
          <ac:chgData name="shanmuk sai srinivas" userId="c1b44e370da95be1" providerId="LiveId" clId="{9F8E2EC8-786B-4FEC-A1F4-D78D3F2A3CF2}" dt="2025-12-01T14:40:18.717" v="13" actId="14100"/>
          <ac:picMkLst>
            <pc:docMk/>
            <pc:sldMk cId="2445062310" sldId="280"/>
            <ac:picMk id="16" creationId="{8CBF8B99-DD24-B5C6-0F6A-25053F67F3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68FC5-2000-0E83-7CC2-318E234FEB8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4722D6-6E52-9D87-0E92-F63C24D86C2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4CD630A-EF6A-0231-2868-2CE4F9DE811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F13AF83-30E8-C647-0705-3CAE86793C8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69A4372-DF1C-C8C7-B5D7-07894C68BAC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277C81E4-2162-4908-7782-532F84D9388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2CBA41A-8DEF-A7F9-8E3B-B76049000B3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6072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D519A-37D9-FF22-7124-7B8BAF86194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C2B0F7-22FD-E4EC-F25C-375F5F91157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3FACC1C-5B78-26B0-3B30-596022937E3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D14C886-3971-C155-A000-C3001FF1ECD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7E40FF1-19E9-B431-B1B7-5696991E64A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a:extLst>
              <a:ext uri="{FF2B5EF4-FFF2-40B4-BE49-F238E27FC236}">
                <a16:creationId xmlns:a16="http://schemas.microsoft.com/office/drawing/2014/main" id="{9AA34422-32B9-AD17-C9F1-8F1FA2E16EF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184D1FA-3930-AA1C-0D42-FB62178A91D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8497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1.png"/><Relationship Id="rId4" Type="http://schemas.openxmlformats.org/officeDocument/2006/relationships/image" Target="../media/image34.png"/><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6.sv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3" Type="http://schemas.openxmlformats.org/officeDocument/2006/relationships/hyperlink" Target="https://gamma.app/?utm_source=made-with-gamma" TargetMode="External"/><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77826"/>
            <a:ext cx="16303526" cy="1800522"/>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Crowdcount : People Counting and Zone Management System</a:t>
            </a:r>
          </a:p>
        </p:txBody>
      </p:sp>
      <p:sp>
        <p:nvSpPr>
          <p:cNvPr id="7" name="TextBox 7"/>
          <p:cNvSpPr txBox="1"/>
          <p:nvPr/>
        </p:nvSpPr>
        <p:spPr>
          <a:xfrm>
            <a:off x="992238" y="3459659"/>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Presented By: Team 2.</a:t>
            </a:r>
          </a:p>
        </p:txBody>
      </p:sp>
      <p:sp>
        <p:nvSpPr>
          <p:cNvPr id="8" name="TextBox 8"/>
          <p:cNvSpPr txBox="1"/>
          <p:nvPr/>
        </p:nvSpPr>
        <p:spPr>
          <a:xfrm>
            <a:off x="992238" y="4232225"/>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Yogendra</a:t>
            </a:r>
          </a:p>
        </p:txBody>
      </p:sp>
      <p:sp>
        <p:nvSpPr>
          <p:cNvPr id="9" name="TextBox 9"/>
          <p:cNvSpPr txBox="1"/>
          <p:nvPr/>
        </p:nvSpPr>
        <p:spPr>
          <a:xfrm>
            <a:off x="992238" y="4784973"/>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shanmukh</a:t>
            </a:r>
          </a:p>
        </p:txBody>
      </p:sp>
      <p:sp>
        <p:nvSpPr>
          <p:cNvPr id="10" name="TextBox 10"/>
          <p:cNvSpPr txBox="1"/>
          <p:nvPr/>
        </p:nvSpPr>
        <p:spPr>
          <a:xfrm>
            <a:off x="992238" y="5337721"/>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Jyoshna</a:t>
            </a:r>
          </a:p>
        </p:txBody>
      </p:sp>
      <p:sp>
        <p:nvSpPr>
          <p:cNvPr id="11" name="TextBox 11"/>
          <p:cNvSpPr txBox="1"/>
          <p:nvPr/>
        </p:nvSpPr>
        <p:spPr>
          <a:xfrm>
            <a:off x="992238" y="5890469"/>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shanta</a:t>
            </a:r>
          </a:p>
        </p:txBody>
      </p:sp>
      <p:sp>
        <p:nvSpPr>
          <p:cNvPr id="12" name="TextBox 12"/>
          <p:cNvSpPr txBox="1"/>
          <p:nvPr/>
        </p:nvSpPr>
        <p:spPr>
          <a:xfrm>
            <a:off x="992238" y="6443216"/>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VALALND PARTH</a:t>
            </a:r>
          </a:p>
        </p:txBody>
      </p:sp>
      <p:sp>
        <p:nvSpPr>
          <p:cNvPr id="13" name="TextBox 13"/>
          <p:cNvSpPr txBox="1"/>
          <p:nvPr/>
        </p:nvSpPr>
        <p:spPr>
          <a:xfrm>
            <a:off x="992238" y="6995964"/>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dhruvil</a:t>
            </a:r>
          </a:p>
        </p:txBody>
      </p:sp>
      <p:sp>
        <p:nvSpPr>
          <p:cNvPr id="14" name="TextBox 14"/>
          <p:cNvSpPr txBox="1"/>
          <p:nvPr/>
        </p:nvSpPr>
        <p:spPr>
          <a:xfrm>
            <a:off x="992238" y="7768530"/>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Mentor: Umme Asma s.</a:t>
            </a:r>
          </a:p>
        </p:txBody>
      </p:sp>
      <p:sp>
        <p:nvSpPr>
          <p:cNvPr id="15" name="TextBox 15"/>
          <p:cNvSpPr txBox="1"/>
          <p:nvPr/>
        </p:nvSpPr>
        <p:spPr>
          <a:xfrm>
            <a:off x="992238" y="8541097"/>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Training Duration: 22/09/2025 – 21/11/2025</a:t>
            </a:r>
          </a:p>
        </p:txBody>
      </p:sp>
      <p:pic>
        <p:nvPicPr>
          <p:cNvPr id="16" name="Picture 15" descr="A close up of a logo&#10;&#10;AI-generated content may be incorrect.">
            <a:extLst>
              <a:ext uri="{FF2B5EF4-FFF2-40B4-BE49-F238E27FC236}">
                <a16:creationId xmlns:a16="http://schemas.microsoft.com/office/drawing/2014/main" id="{DB8C12E5-01AF-A818-8AB5-4902C23A1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77417" y="353445"/>
            <a:ext cx="2218347" cy="686140"/>
          </a:xfrm>
          <a:prstGeom prst="rect">
            <a:avLst/>
          </a:prstGeom>
        </p:spPr>
      </p:pic>
      <p:pic>
        <p:nvPicPr>
          <p:cNvPr id="18" name="Picture 17" descr="A close up of a logo&#10;&#10;AI-generated content may be incorrect.">
            <a:extLst>
              <a:ext uri="{FF2B5EF4-FFF2-40B4-BE49-F238E27FC236}">
                <a16:creationId xmlns:a16="http://schemas.microsoft.com/office/drawing/2014/main" id="{82070654-2654-9C59-1565-7DB2605A3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869900"/>
            <a:ext cx="6733877" cy="870347"/>
          </a:xfrm>
          <a:prstGeom prst="rect">
            <a:avLst/>
          </a:prstGeom>
        </p:spPr>
        <p:txBody>
          <a:bodyPr lIns="0" tIns="0" rIns="0" bIns="0" rtlCol="0" anchor="t">
            <a:spAutoFit/>
          </a:bodyPr>
          <a:lstStyle/>
          <a:p>
            <a:pPr algn="l">
              <a:lnSpc>
                <a:spcPts val="6625"/>
              </a:lnSpc>
            </a:pPr>
            <a:r>
              <a:rPr lang="en-US" sz="5250" b="1">
                <a:solidFill>
                  <a:srgbClr val="124E73"/>
                </a:solidFill>
                <a:latin typeface="Museo Moderno Bold"/>
                <a:ea typeface="Museo Moderno Bold"/>
                <a:cs typeface="Museo Moderno Bold"/>
                <a:sym typeface="Museo Moderno Bold"/>
              </a:rPr>
              <a:t>Milestone 2:</a:t>
            </a:r>
          </a:p>
        </p:txBody>
      </p:sp>
      <p:grpSp>
        <p:nvGrpSpPr>
          <p:cNvPr id="7" name="Group 7"/>
          <p:cNvGrpSpPr>
            <a:grpSpLocks noChangeAspect="1"/>
          </p:cNvGrpSpPr>
          <p:nvPr/>
        </p:nvGrpSpPr>
        <p:grpSpPr>
          <a:xfrm>
            <a:off x="1001762" y="2368451"/>
            <a:ext cx="8058894" cy="3232249"/>
            <a:chOff x="0" y="0"/>
            <a:chExt cx="10745192" cy="4309665"/>
          </a:xfrm>
        </p:grpSpPr>
        <p:sp>
          <p:nvSpPr>
            <p:cNvPr id="8" name="Freeform 8" descr="preencoded.png"/>
            <p:cNvSpPr/>
            <p:nvPr/>
          </p:nvSpPr>
          <p:spPr>
            <a:xfrm>
              <a:off x="0" y="0"/>
              <a:ext cx="10745216" cy="4309618"/>
            </a:xfrm>
            <a:custGeom>
              <a:avLst/>
              <a:gdLst/>
              <a:ahLst/>
              <a:cxnLst/>
              <a:rect l="l" t="t" r="r" b="b"/>
              <a:pathLst>
                <a:path w="10745216" h="4309618">
                  <a:moveTo>
                    <a:pt x="0" y="0"/>
                  </a:moveTo>
                  <a:lnTo>
                    <a:pt x="10745216" y="0"/>
                  </a:lnTo>
                  <a:lnTo>
                    <a:pt x="10745216" y="4309618"/>
                  </a:lnTo>
                  <a:lnTo>
                    <a:pt x="0" y="4309618"/>
                  </a:lnTo>
                  <a:lnTo>
                    <a:pt x="0" y="0"/>
                  </a:lnTo>
                  <a:close/>
                </a:path>
              </a:pathLst>
            </a:custGeom>
            <a:blipFill>
              <a:blip r:embed="rId3"/>
              <a:stretch>
                <a:fillRect l="-46" r="-45" b="-1"/>
              </a:stretch>
            </a:blipFill>
          </p:spPr>
        </p:sp>
      </p:grpSp>
      <p:grpSp>
        <p:nvGrpSpPr>
          <p:cNvPr id="9" name="Group 9"/>
          <p:cNvGrpSpPr>
            <a:grpSpLocks noChangeAspect="1"/>
          </p:cNvGrpSpPr>
          <p:nvPr/>
        </p:nvGrpSpPr>
        <p:grpSpPr>
          <a:xfrm>
            <a:off x="9276010" y="2452688"/>
            <a:ext cx="8010376" cy="3232249"/>
            <a:chOff x="0" y="0"/>
            <a:chExt cx="10680502" cy="4309665"/>
          </a:xfrm>
        </p:grpSpPr>
        <p:sp>
          <p:nvSpPr>
            <p:cNvPr id="10" name="Freeform 10" descr="preencoded.png"/>
            <p:cNvSpPr/>
            <p:nvPr/>
          </p:nvSpPr>
          <p:spPr>
            <a:xfrm>
              <a:off x="0" y="0"/>
              <a:ext cx="10680446" cy="4309618"/>
            </a:xfrm>
            <a:custGeom>
              <a:avLst/>
              <a:gdLst/>
              <a:ahLst/>
              <a:cxnLst/>
              <a:rect l="l" t="t" r="r" b="b"/>
              <a:pathLst>
                <a:path w="10680446" h="4309618">
                  <a:moveTo>
                    <a:pt x="0" y="0"/>
                  </a:moveTo>
                  <a:lnTo>
                    <a:pt x="10680446" y="0"/>
                  </a:lnTo>
                  <a:lnTo>
                    <a:pt x="10680446" y="4309618"/>
                  </a:lnTo>
                  <a:lnTo>
                    <a:pt x="0" y="4309618"/>
                  </a:lnTo>
                  <a:lnTo>
                    <a:pt x="0" y="0"/>
                  </a:lnTo>
                  <a:close/>
                </a:path>
              </a:pathLst>
            </a:custGeom>
            <a:blipFill>
              <a:blip r:embed="rId4"/>
              <a:stretch>
                <a:fillRect l="-51" r="-52" b="-1"/>
              </a:stretch>
            </a:blipFill>
          </p:spPr>
        </p:sp>
      </p:grpSp>
      <p:grpSp>
        <p:nvGrpSpPr>
          <p:cNvPr id="11" name="Group 11"/>
          <p:cNvGrpSpPr>
            <a:grpSpLocks noChangeAspect="1"/>
          </p:cNvGrpSpPr>
          <p:nvPr/>
        </p:nvGrpSpPr>
        <p:grpSpPr>
          <a:xfrm>
            <a:off x="1001762" y="5900291"/>
            <a:ext cx="16284476" cy="3232249"/>
            <a:chOff x="0" y="0"/>
            <a:chExt cx="21712635" cy="4309665"/>
          </a:xfrm>
        </p:grpSpPr>
        <p:sp>
          <p:nvSpPr>
            <p:cNvPr id="12" name="Freeform 12" descr="preencoded.png"/>
            <p:cNvSpPr/>
            <p:nvPr/>
          </p:nvSpPr>
          <p:spPr>
            <a:xfrm>
              <a:off x="0" y="0"/>
              <a:ext cx="21712682" cy="4309618"/>
            </a:xfrm>
            <a:custGeom>
              <a:avLst/>
              <a:gdLst/>
              <a:ahLst/>
              <a:cxnLst/>
              <a:rect l="l" t="t" r="r" b="b"/>
              <a:pathLst>
                <a:path w="21712682" h="4309618">
                  <a:moveTo>
                    <a:pt x="0" y="0"/>
                  </a:moveTo>
                  <a:lnTo>
                    <a:pt x="21712682" y="0"/>
                  </a:lnTo>
                  <a:lnTo>
                    <a:pt x="21712682" y="4309618"/>
                  </a:lnTo>
                  <a:lnTo>
                    <a:pt x="0" y="4309618"/>
                  </a:lnTo>
                  <a:lnTo>
                    <a:pt x="0" y="0"/>
                  </a:lnTo>
                  <a:close/>
                </a:path>
              </a:pathLst>
            </a:custGeom>
            <a:blipFill>
              <a:blip r:embed="rId5"/>
              <a:stretch>
                <a:fillRect l="-60" r="-60" b="-1"/>
              </a:stretch>
            </a:blipFill>
          </p:spPr>
        </p:sp>
      </p:grpSp>
      <p:pic>
        <p:nvPicPr>
          <p:cNvPr id="13" name="Picture 12" descr="A close up of a logo&#10;&#10;AI-generated content may be incorrect.">
            <a:extLst>
              <a:ext uri="{FF2B5EF4-FFF2-40B4-BE49-F238E27FC236}">
                <a16:creationId xmlns:a16="http://schemas.microsoft.com/office/drawing/2014/main" id="{39333F96-317F-8504-7A83-75E6B0D6C0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190500"/>
            <a:ext cx="2218347" cy="686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D4697D9-0864-758A-BA36-D4E528D6DA8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B92798-45D4-6F36-5AC6-0ECA7646415D}"/>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E6B4C0DB-7FD5-529C-43AE-29455F36187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a:extLst>
              <a:ext uri="{FF2B5EF4-FFF2-40B4-BE49-F238E27FC236}">
                <a16:creationId xmlns:a16="http://schemas.microsoft.com/office/drawing/2014/main" id="{6E31CD4D-082F-B8C5-10A6-A7B56DC0C2D4}"/>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8C5F13E0-9478-B3CC-D022-AE4B1EB00ED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a:extLst>
              <a:ext uri="{FF2B5EF4-FFF2-40B4-BE49-F238E27FC236}">
                <a16:creationId xmlns:a16="http://schemas.microsoft.com/office/drawing/2014/main" id="{BDF42B1E-2F47-76A0-3419-E2E70FAFE721}"/>
              </a:ext>
            </a:extLst>
          </p:cNvPr>
          <p:cNvSpPr txBox="1"/>
          <p:nvPr/>
        </p:nvSpPr>
        <p:spPr>
          <a:xfrm>
            <a:off x="992238" y="869900"/>
            <a:ext cx="6733877" cy="870347"/>
          </a:xfrm>
          <a:prstGeom prst="rect">
            <a:avLst/>
          </a:prstGeom>
        </p:spPr>
        <p:txBody>
          <a:bodyPr lIns="0" tIns="0" rIns="0" bIns="0" rtlCol="0" anchor="t">
            <a:spAutoFit/>
          </a:bodyPr>
          <a:lstStyle/>
          <a:p>
            <a:pPr algn="l">
              <a:lnSpc>
                <a:spcPts val="6625"/>
              </a:lnSpc>
            </a:pPr>
            <a:r>
              <a:rPr lang="en-US" sz="5250" b="1">
                <a:solidFill>
                  <a:srgbClr val="124E73"/>
                </a:solidFill>
                <a:latin typeface="Museo Moderno Bold"/>
                <a:ea typeface="Museo Moderno Bold"/>
                <a:cs typeface="Museo Moderno Bold"/>
                <a:sym typeface="Museo Moderno Bold"/>
              </a:rPr>
              <a:t>Milestone 2:</a:t>
            </a:r>
          </a:p>
        </p:txBody>
      </p:sp>
      <p:pic>
        <p:nvPicPr>
          <p:cNvPr id="14" name="Picture 13" descr="A screenshot of a webcam&#10;&#10;AI-generated content may be incorrect.">
            <a:extLst>
              <a:ext uri="{FF2B5EF4-FFF2-40B4-BE49-F238E27FC236}">
                <a16:creationId xmlns:a16="http://schemas.microsoft.com/office/drawing/2014/main" id="{6FB483B5-3F96-AAAB-4D63-D0C7E19F4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5500"/>
            <a:ext cx="5868219" cy="6973273"/>
          </a:xfrm>
          <a:prstGeom prst="rect">
            <a:avLst/>
          </a:prstGeom>
        </p:spPr>
      </p:pic>
      <p:pic>
        <p:nvPicPr>
          <p:cNvPr id="16" name="Picture 15" descr="A screenshot of a video analysis dashboard&#10;&#10;AI-generated content may be incorrect.">
            <a:extLst>
              <a:ext uri="{FF2B5EF4-FFF2-40B4-BE49-F238E27FC236}">
                <a16:creationId xmlns:a16="http://schemas.microsoft.com/office/drawing/2014/main" id="{BA69B547-C796-336A-D1BD-7B56DC8C8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2169031"/>
            <a:ext cx="8362899" cy="5948937"/>
          </a:xfrm>
          <a:prstGeom prst="rect">
            <a:avLst/>
          </a:prstGeom>
        </p:spPr>
      </p:pic>
      <p:pic>
        <p:nvPicPr>
          <p:cNvPr id="17" name="Picture 16" descr="A close up of a logo&#10;&#10;AI-generated content may be incorrect.">
            <a:extLst>
              <a:ext uri="{FF2B5EF4-FFF2-40B4-BE49-F238E27FC236}">
                <a16:creationId xmlns:a16="http://schemas.microsoft.com/office/drawing/2014/main" id="{30DC5CBA-5441-4FA6-D9A4-8A82AF9A97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190500"/>
            <a:ext cx="2218347" cy="686140"/>
          </a:xfrm>
          <a:prstGeom prst="rect">
            <a:avLst/>
          </a:prstGeom>
        </p:spPr>
      </p:pic>
    </p:spTree>
    <p:extLst>
      <p:ext uri="{BB962C8B-B14F-4D97-AF65-F5344CB8AC3E}">
        <p14:creationId xmlns:p14="http://schemas.microsoft.com/office/powerpoint/2010/main" val="3558379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028105"/>
            <a:ext cx="3685878" cy="489347"/>
          </a:xfrm>
          <a:prstGeom prst="rect">
            <a:avLst/>
          </a:prstGeom>
        </p:spPr>
        <p:txBody>
          <a:bodyPr lIns="0" tIns="0" rIns="0" bIns="0" rtlCol="0" anchor="t">
            <a:spAutoFit/>
          </a:bodyPr>
          <a:lstStyle/>
          <a:p>
            <a:pPr algn="l">
              <a:lnSpc>
                <a:spcPts val="3625"/>
              </a:lnSpc>
            </a:pPr>
            <a:r>
              <a:rPr lang="en-US" sz="2874" b="1">
                <a:solidFill>
                  <a:srgbClr val="124E73"/>
                </a:solidFill>
                <a:latin typeface="Museo Moderno Bold"/>
                <a:ea typeface="Museo Moderno Bold"/>
                <a:cs typeface="Museo Moderno Bold"/>
                <a:sym typeface="Museo Moderno Bold"/>
              </a:rPr>
              <a:t>Milestone 2:</a:t>
            </a:r>
          </a:p>
        </p:txBody>
      </p:sp>
      <p:sp>
        <p:nvSpPr>
          <p:cNvPr id="7" name="TextBox 7"/>
          <p:cNvSpPr txBox="1"/>
          <p:nvPr/>
        </p:nvSpPr>
        <p:spPr>
          <a:xfrm>
            <a:off x="992238" y="1581596"/>
            <a:ext cx="3884265" cy="354955"/>
          </a:xfrm>
          <a:prstGeom prst="rect">
            <a:avLst/>
          </a:prstGeom>
        </p:spPr>
        <p:txBody>
          <a:bodyPr lIns="0" tIns="0" rIns="0" bIns="0" rtlCol="0" anchor="t">
            <a:spAutoFit/>
          </a:bodyPr>
          <a:lstStyle/>
          <a:p>
            <a:pPr algn="l">
              <a:lnSpc>
                <a:spcPts val="2687"/>
              </a:lnSpc>
            </a:pPr>
            <a:r>
              <a:rPr lang="en-US" sz="2125" b="1">
                <a:solidFill>
                  <a:srgbClr val="124E73"/>
                </a:solidFill>
                <a:latin typeface="Museo Moderno Bold"/>
                <a:ea typeface="Museo Moderno Bold"/>
                <a:cs typeface="Museo Moderno Bold"/>
                <a:sym typeface="Museo Moderno Bold"/>
              </a:rPr>
              <a:t>What yolo does after upload</a:t>
            </a:r>
          </a:p>
        </p:txBody>
      </p:sp>
      <p:sp>
        <p:nvSpPr>
          <p:cNvPr id="8" name="TextBox 8"/>
          <p:cNvSpPr txBox="1"/>
          <p:nvPr/>
        </p:nvSpPr>
        <p:spPr>
          <a:xfrm>
            <a:off x="992238" y="2387650"/>
            <a:ext cx="2764334" cy="354955"/>
          </a:xfrm>
          <a:prstGeom prst="rect">
            <a:avLst/>
          </a:prstGeom>
        </p:spPr>
        <p:txBody>
          <a:bodyPr lIns="0" tIns="0" rIns="0" bIns="0" rtlCol="0" anchor="t">
            <a:spAutoFit/>
          </a:bodyPr>
          <a:lstStyle/>
          <a:p>
            <a:pPr algn="l">
              <a:lnSpc>
                <a:spcPts val="2687"/>
              </a:lnSpc>
            </a:pPr>
            <a:r>
              <a:rPr lang="en-US" sz="2125" b="1" dirty="0">
                <a:solidFill>
                  <a:srgbClr val="124E73"/>
                </a:solidFill>
                <a:latin typeface="Museo Moderno Bold"/>
                <a:ea typeface="Museo Moderno Bold"/>
                <a:cs typeface="Museo Moderno Bold"/>
                <a:sym typeface="Museo Moderno Bold"/>
              </a:rPr>
              <a:t>1. Residual blocks</a:t>
            </a:r>
          </a:p>
        </p:txBody>
      </p:sp>
      <p:sp>
        <p:nvSpPr>
          <p:cNvPr id="9" name="TextBox 9"/>
          <p:cNvSpPr txBox="1"/>
          <p:nvPr/>
        </p:nvSpPr>
        <p:spPr>
          <a:xfrm>
            <a:off x="992238" y="2860179"/>
            <a:ext cx="7927032" cy="950714"/>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This first step starts by dividing the original image (A) into NxN grid cells of equal shape, where N, in our case, is 4, as shown in the image on the right. Each cell in the grid is responsible for localizing and predicting the class of the object that it covers, along with the probability/confidence value.</a:t>
            </a:r>
          </a:p>
        </p:txBody>
      </p:sp>
      <p:sp>
        <p:nvSpPr>
          <p:cNvPr id="10" name="TextBox 10"/>
          <p:cNvSpPr txBox="1"/>
          <p:nvPr/>
        </p:nvSpPr>
        <p:spPr>
          <a:xfrm>
            <a:off x="992238" y="3985618"/>
            <a:ext cx="3645694" cy="354955"/>
          </a:xfrm>
          <a:prstGeom prst="rect">
            <a:avLst/>
          </a:prstGeom>
        </p:spPr>
        <p:txBody>
          <a:bodyPr lIns="0" tIns="0" rIns="0" bIns="0" rtlCol="0" anchor="t">
            <a:spAutoFit/>
          </a:bodyPr>
          <a:lstStyle/>
          <a:p>
            <a:pPr algn="l">
              <a:lnSpc>
                <a:spcPts val="2687"/>
              </a:lnSpc>
            </a:pPr>
            <a:r>
              <a:rPr lang="en-US" sz="2125" b="1">
                <a:solidFill>
                  <a:srgbClr val="124E73"/>
                </a:solidFill>
                <a:latin typeface="Museo Moderno Bold"/>
                <a:ea typeface="Museo Moderno Bold"/>
                <a:cs typeface="Museo Moderno Bold"/>
                <a:sym typeface="Museo Moderno Bold"/>
              </a:rPr>
              <a:t>2. Bounding box regression</a:t>
            </a:r>
          </a:p>
        </p:txBody>
      </p:sp>
      <p:sp>
        <p:nvSpPr>
          <p:cNvPr id="11" name="TextBox 11"/>
          <p:cNvSpPr txBox="1"/>
          <p:nvPr/>
        </p:nvSpPr>
        <p:spPr>
          <a:xfrm>
            <a:off x="992238" y="4458146"/>
            <a:ext cx="7927032" cy="361355"/>
          </a:xfrm>
          <a:prstGeom prst="rect">
            <a:avLst/>
          </a:prstGeom>
        </p:spPr>
        <p:txBody>
          <a:bodyPr lIns="0" tIns="0" rIns="0" bIns="0" rtlCol="0" anchor="t">
            <a:spAutoFit/>
          </a:bodyPr>
          <a:lstStyle/>
          <a:p>
            <a:pPr algn="l">
              <a:lnSpc>
                <a:spcPts val="2312"/>
              </a:lnSpc>
            </a:pPr>
            <a:r>
              <a:rPr lang="en-US" sz="1437">
                <a:solidFill>
                  <a:srgbClr val="000000"/>
                </a:solidFill>
                <a:latin typeface="Source Sans 3"/>
                <a:ea typeface="Source Sans 3"/>
                <a:cs typeface="Source Sans 3"/>
                <a:sym typeface="Source Sans 3"/>
              </a:rPr>
              <a:t>🔑</a:t>
            </a:r>
            <a:r>
              <a:rPr lang="en-US" sz="1437">
                <a:solidFill>
                  <a:srgbClr val="2B4150"/>
                </a:solidFill>
                <a:latin typeface="Source Sans 3"/>
                <a:ea typeface="Source Sans 3"/>
                <a:cs typeface="Source Sans 3"/>
                <a:sym typeface="Source Sans 3"/>
              </a:rPr>
              <a:t> Explanation in simple sentences</a:t>
            </a:r>
          </a:p>
        </p:txBody>
      </p:sp>
      <p:sp>
        <p:nvSpPr>
          <p:cNvPr id="12" name="TextBox 12"/>
          <p:cNvSpPr txBox="1"/>
          <p:nvPr/>
        </p:nvSpPr>
        <p:spPr>
          <a:xfrm>
            <a:off x="992238" y="4918621"/>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b="1">
                <a:solidFill>
                  <a:srgbClr val="2B4150"/>
                </a:solidFill>
                <a:latin typeface="Source Sans 3 Bold"/>
                <a:ea typeface="Source Sans 3 Bold"/>
                <a:cs typeface="Source Sans 3 Bold"/>
                <a:sym typeface="Source Sans 3 Bold"/>
              </a:rPr>
              <a:t>pc</a:t>
            </a:r>
            <a:r>
              <a:rPr lang="en-US" sz="1437">
                <a:solidFill>
                  <a:srgbClr val="2B4150"/>
                </a:solidFill>
                <a:latin typeface="Source Sans 3"/>
                <a:ea typeface="Source Sans 3"/>
                <a:cs typeface="Source Sans 3"/>
                <a:sym typeface="Source Sans 3"/>
              </a:rPr>
              <a:t> → This number tells if there is an object in the grid cell.</a:t>
            </a:r>
          </a:p>
        </p:txBody>
      </p:sp>
      <p:sp>
        <p:nvSpPr>
          <p:cNvPr id="13" name="TextBox 13"/>
          <p:cNvSpPr txBox="1"/>
          <p:nvPr/>
        </p:nvSpPr>
        <p:spPr>
          <a:xfrm>
            <a:off x="992238" y="5277743"/>
            <a:ext cx="7927032" cy="361355"/>
          </a:xfrm>
          <a:prstGeom prst="rect">
            <a:avLst/>
          </a:prstGeom>
        </p:spPr>
        <p:txBody>
          <a:bodyPr lIns="0" tIns="0" rIns="0" bIns="0" rtlCol="0" anchor="t">
            <a:spAutoFit/>
          </a:bodyPr>
          <a:lstStyle/>
          <a:p>
            <a:pPr marL="645418" lvl="2" indent="-215139" algn="l">
              <a:lnSpc>
                <a:spcPts val="2312"/>
              </a:lnSpc>
              <a:buFont typeface="Arial"/>
              <a:buChar char="⚬"/>
            </a:pPr>
            <a:r>
              <a:rPr lang="en-US" sz="1437">
                <a:solidFill>
                  <a:srgbClr val="2B4150"/>
                </a:solidFill>
                <a:latin typeface="Source Sans 3"/>
                <a:ea typeface="Source Sans 3"/>
                <a:cs typeface="Source Sans 3"/>
                <a:sym typeface="Source Sans 3"/>
              </a:rPr>
              <a:t>If </a:t>
            </a:r>
            <a:r>
              <a:rPr lang="en-US" sz="1437" b="1">
                <a:solidFill>
                  <a:srgbClr val="2B4150"/>
                </a:solidFill>
                <a:latin typeface="Source Sans 3 Bold"/>
                <a:ea typeface="Source Sans 3 Bold"/>
                <a:cs typeface="Source Sans 3 Bold"/>
                <a:sym typeface="Source Sans 3 Bold"/>
              </a:rPr>
              <a:t>pc = 0</a:t>
            </a:r>
            <a:r>
              <a:rPr lang="en-US" sz="1437">
                <a:solidFill>
                  <a:srgbClr val="2B4150"/>
                </a:solidFill>
                <a:latin typeface="Source Sans 3"/>
                <a:ea typeface="Source Sans 3"/>
                <a:cs typeface="Source Sans 3"/>
                <a:sym typeface="Source Sans 3"/>
              </a:rPr>
              <a:t>, no object.</a:t>
            </a:r>
          </a:p>
        </p:txBody>
      </p:sp>
      <p:sp>
        <p:nvSpPr>
          <p:cNvPr id="14" name="TextBox 14"/>
          <p:cNvSpPr txBox="1"/>
          <p:nvPr/>
        </p:nvSpPr>
        <p:spPr>
          <a:xfrm>
            <a:off x="992238" y="5636865"/>
            <a:ext cx="7927032" cy="361355"/>
          </a:xfrm>
          <a:prstGeom prst="rect">
            <a:avLst/>
          </a:prstGeom>
        </p:spPr>
        <p:txBody>
          <a:bodyPr lIns="0" tIns="0" rIns="0" bIns="0" rtlCol="0" anchor="t">
            <a:spAutoFit/>
          </a:bodyPr>
          <a:lstStyle/>
          <a:p>
            <a:pPr marL="645418" lvl="2" indent="-215139" algn="l">
              <a:lnSpc>
                <a:spcPts val="2312"/>
              </a:lnSpc>
              <a:buFont typeface="Arial"/>
              <a:buChar char="⚬"/>
            </a:pPr>
            <a:r>
              <a:rPr lang="en-US" sz="1437">
                <a:solidFill>
                  <a:srgbClr val="2B4150"/>
                </a:solidFill>
                <a:latin typeface="Source Sans 3"/>
                <a:ea typeface="Source Sans 3"/>
                <a:cs typeface="Source Sans 3"/>
                <a:sym typeface="Source Sans 3"/>
              </a:rPr>
              <a:t>If </a:t>
            </a:r>
            <a:r>
              <a:rPr lang="en-US" sz="1437" b="1">
                <a:solidFill>
                  <a:srgbClr val="2B4150"/>
                </a:solidFill>
                <a:latin typeface="Source Sans 3 Bold"/>
                <a:ea typeface="Source Sans 3 Bold"/>
                <a:cs typeface="Source Sans 3 Bold"/>
                <a:sym typeface="Source Sans 3 Bold"/>
              </a:rPr>
              <a:t>pc &gt; 0</a:t>
            </a:r>
            <a:r>
              <a:rPr lang="en-US" sz="1437">
                <a:solidFill>
                  <a:srgbClr val="2B4150"/>
                </a:solidFill>
                <a:latin typeface="Source Sans 3"/>
                <a:ea typeface="Source Sans 3"/>
                <a:cs typeface="Source Sans 3"/>
                <a:sym typeface="Source Sans 3"/>
              </a:rPr>
              <a:t>, an object is present.</a:t>
            </a:r>
          </a:p>
        </p:txBody>
      </p:sp>
      <p:sp>
        <p:nvSpPr>
          <p:cNvPr id="19" name="TextBox 19"/>
          <p:cNvSpPr txBox="1"/>
          <p:nvPr/>
        </p:nvSpPr>
        <p:spPr>
          <a:xfrm>
            <a:off x="992238" y="6104834"/>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b="1" dirty="0">
                <a:solidFill>
                  <a:srgbClr val="2B4150"/>
                </a:solidFill>
                <a:latin typeface="Source Sans 3 Bold"/>
                <a:ea typeface="Source Sans 3 Bold"/>
                <a:cs typeface="Source Sans 3 Bold"/>
                <a:sym typeface="Source Sans 3 Bold"/>
              </a:rPr>
              <a:t>c1, c2</a:t>
            </a:r>
            <a:r>
              <a:rPr lang="en-US" sz="1437" dirty="0">
                <a:solidFill>
                  <a:srgbClr val="2B4150"/>
                </a:solidFill>
                <a:latin typeface="Source Sans 3"/>
                <a:ea typeface="Source Sans 3"/>
                <a:cs typeface="Source Sans 3"/>
                <a:sym typeface="Source Sans 3"/>
              </a:rPr>
              <a:t> → These are the </a:t>
            </a:r>
            <a:r>
              <a:rPr lang="en-US" sz="1437" b="1" dirty="0">
                <a:solidFill>
                  <a:srgbClr val="2B4150"/>
                </a:solidFill>
                <a:latin typeface="Source Sans 3 Bold"/>
                <a:ea typeface="Source Sans 3 Bold"/>
                <a:cs typeface="Source Sans 3 Bold"/>
                <a:sym typeface="Source Sans 3 Bold"/>
              </a:rPr>
              <a:t>class labels</a:t>
            </a:r>
            <a:r>
              <a:rPr lang="en-US" sz="1437" dirty="0">
                <a:solidFill>
                  <a:srgbClr val="2B4150"/>
                </a:solidFill>
                <a:latin typeface="Source Sans 3"/>
                <a:ea typeface="Source Sans 3"/>
                <a:cs typeface="Source Sans 3"/>
                <a:sym typeface="Source Sans 3"/>
              </a:rPr>
              <a:t>.</a:t>
            </a:r>
          </a:p>
        </p:txBody>
      </p:sp>
      <p:sp>
        <p:nvSpPr>
          <p:cNvPr id="20" name="TextBox 20"/>
          <p:cNvSpPr txBox="1"/>
          <p:nvPr/>
        </p:nvSpPr>
        <p:spPr>
          <a:xfrm>
            <a:off x="992238" y="6463957"/>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dirty="0">
                <a:solidFill>
                  <a:srgbClr val="2B4150"/>
                </a:solidFill>
                <a:latin typeface="Source Sans 3"/>
                <a:ea typeface="Source Sans 3"/>
                <a:cs typeface="Source Sans 3"/>
                <a:sym typeface="Source Sans 3"/>
              </a:rPr>
              <a:t>c1 might mean "Player".</a:t>
            </a:r>
          </a:p>
        </p:txBody>
      </p:sp>
      <p:sp>
        <p:nvSpPr>
          <p:cNvPr id="21" name="TextBox 21"/>
          <p:cNvSpPr txBox="1"/>
          <p:nvPr/>
        </p:nvSpPr>
        <p:spPr>
          <a:xfrm>
            <a:off x="992238" y="6823079"/>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c2 might mean "Ball".</a:t>
            </a:r>
          </a:p>
        </p:txBody>
      </p:sp>
      <p:sp>
        <p:nvSpPr>
          <p:cNvPr id="22" name="TextBox 22"/>
          <p:cNvSpPr txBox="1"/>
          <p:nvPr/>
        </p:nvSpPr>
        <p:spPr>
          <a:xfrm>
            <a:off x="992238" y="7182201"/>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Only one of them will be active for each box, depending on what the object is.</a:t>
            </a:r>
          </a:p>
        </p:txBody>
      </p:sp>
      <p:grpSp>
        <p:nvGrpSpPr>
          <p:cNvPr id="23" name="Group 23"/>
          <p:cNvGrpSpPr>
            <a:grpSpLocks noChangeAspect="1"/>
          </p:cNvGrpSpPr>
          <p:nvPr/>
        </p:nvGrpSpPr>
        <p:grpSpPr>
          <a:xfrm>
            <a:off x="9917906" y="940594"/>
            <a:ext cx="6655594" cy="3274219"/>
            <a:chOff x="0" y="0"/>
            <a:chExt cx="8874125" cy="4365625"/>
          </a:xfrm>
        </p:grpSpPr>
        <p:sp>
          <p:nvSpPr>
            <p:cNvPr id="24" name="Freeform 24" descr="preencoded.png"/>
            <p:cNvSpPr/>
            <p:nvPr/>
          </p:nvSpPr>
          <p:spPr>
            <a:xfrm>
              <a:off x="0" y="0"/>
              <a:ext cx="8874125" cy="4365625"/>
            </a:xfrm>
            <a:custGeom>
              <a:avLst/>
              <a:gdLst/>
              <a:ahLst/>
              <a:cxnLst/>
              <a:rect l="l" t="t" r="r" b="b"/>
              <a:pathLst>
                <a:path w="8874125" h="4365625">
                  <a:moveTo>
                    <a:pt x="0" y="0"/>
                  </a:moveTo>
                  <a:lnTo>
                    <a:pt x="8874125" y="0"/>
                  </a:lnTo>
                  <a:lnTo>
                    <a:pt x="8874125" y="4365625"/>
                  </a:lnTo>
                  <a:lnTo>
                    <a:pt x="0" y="4365625"/>
                  </a:lnTo>
                  <a:lnTo>
                    <a:pt x="0" y="0"/>
                  </a:lnTo>
                  <a:close/>
                </a:path>
              </a:pathLst>
            </a:custGeom>
            <a:blipFill>
              <a:blip r:embed="rId3"/>
              <a:stretch>
                <a:fillRect l="-5216" r="-5216"/>
              </a:stretch>
            </a:blipFill>
          </p:spPr>
        </p:sp>
      </p:grpSp>
      <p:grpSp>
        <p:nvGrpSpPr>
          <p:cNvPr id="25" name="Group 25"/>
          <p:cNvGrpSpPr>
            <a:grpSpLocks noChangeAspect="1"/>
          </p:cNvGrpSpPr>
          <p:nvPr/>
        </p:nvGrpSpPr>
        <p:grpSpPr>
          <a:xfrm>
            <a:off x="9917905" y="4890641"/>
            <a:ext cx="6655594" cy="3455640"/>
            <a:chOff x="0" y="0"/>
            <a:chExt cx="8874125" cy="4607520"/>
          </a:xfrm>
        </p:grpSpPr>
        <p:sp>
          <p:nvSpPr>
            <p:cNvPr id="26" name="Freeform 26" descr="preencoded.png"/>
            <p:cNvSpPr/>
            <p:nvPr/>
          </p:nvSpPr>
          <p:spPr>
            <a:xfrm>
              <a:off x="0" y="0"/>
              <a:ext cx="8874125" cy="4607560"/>
            </a:xfrm>
            <a:custGeom>
              <a:avLst/>
              <a:gdLst/>
              <a:ahLst/>
              <a:cxnLst/>
              <a:rect l="l" t="t" r="r" b="b"/>
              <a:pathLst>
                <a:path w="8874125" h="4607560">
                  <a:moveTo>
                    <a:pt x="0" y="0"/>
                  </a:moveTo>
                  <a:lnTo>
                    <a:pt x="8874125" y="0"/>
                  </a:lnTo>
                  <a:lnTo>
                    <a:pt x="8874125" y="4607560"/>
                  </a:lnTo>
                  <a:lnTo>
                    <a:pt x="0" y="4607560"/>
                  </a:lnTo>
                  <a:lnTo>
                    <a:pt x="0" y="0"/>
                  </a:lnTo>
                  <a:close/>
                </a:path>
              </a:pathLst>
            </a:custGeom>
            <a:blipFill>
              <a:blip r:embed="rId4"/>
              <a:stretch>
                <a:fillRect l="-3605" r="-3605"/>
              </a:stretch>
            </a:blipFill>
          </p:spPr>
        </p:sp>
      </p:grpSp>
      <p:pic>
        <p:nvPicPr>
          <p:cNvPr id="27" name="Picture 26" descr="A close up of a logo&#10;&#10;AI-generated content may be incorrect.">
            <a:extLst>
              <a:ext uri="{FF2B5EF4-FFF2-40B4-BE49-F238E27FC236}">
                <a16:creationId xmlns:a16="http://schemas.microsoft.com/office/drawing/2014/main" id="{830E5DFD-074E-9985-814D-EE11538363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4C1D624-3E3F-939D-FD20-C96400D881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F3E42E-7346-09E0-E6DC-5E9DEC6E64E6}"/>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6DDF071E-C0E2-5529-CDB2-33CE68517BD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a:extLst>
              <a:ext uri="{FF2B5EF4-FFF2-40B4-BE49-F238E27FC236}">
                <a16:creationId xmlns:a16="http://schemas.microsoft.com/office/drawing/2014/main" id="{94CC1FFB-B026-7B90-3812-35DFB941D7C5}"/>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5FA2A3AC-3865-C3A3-4132-5FED40B23FF4}"/>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pic>
        <p:nvPicPr>
          <p:cNvPr id="27" name="Picture 26" descr="A close up of a logo&#10;&#10;AI-generated content may be incorrect.">
            <a:extLst>
              <a:ext uri="{FF2B5EF4-FFF2-40B4-BE49-F238E27FC236}">
                <a16:creationId xmlns:a16="http://schemas.microsoft.com/office/drawing/2014/main" id="{3EB76D8F-7CF1-70B7-85FD-293EAE49B8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pic>
        <p:nvPicPr>
          <p:cNvPr id="16" name="Picture 15" descr="A diagram of a computer model&#10;&#10;AI-generated content may be incorrect.">
            <a:extLst>
              <a:ext uri="{FF2B5EF4-FFF2-40B4-BE49-F238E27FC236}">
                <a16:creationId xmlns:a16="http://schemas.microsoft.com/office/drawing/2014/main" id="{8CBF8B99-DD24-B5C6-0F6A-25053F67F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958540"/>
            <a:ext cx="6096000" cy="8590143"/>
          </a:xfrm>
          <a:prstGeom prst="rect">
            <a:avLst/>
          </a:prstGeom>
        </p:spPr>
      </p:pic>
    </p:spTree>
    <p:extLst>
      <p:ext uri="{BB962C8B-B14F-4D97-AF65-F5344CB8AC3E}">
        <p14:creationId xmlns:p14="http://schemas.microsoft.com/office/powerpoint/2010/main" val="244506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889546" y="819596"/>
            <a:ext cx="9702254" cy="525661"/>
          </a:xfrm>
          <a:prstGeom prst="rect">
            <a:avLst/>
          </a:prstGeom>
        </p:spPr>
        <p:txBody>
          <a:bodyPr wrap="square" lIns="0" tIns="0" rIns="0" bIns="0" rtlCol="0" anchor="t">
            <a:spAutoFit/>
          </a:bodyPr>
          <a:lstStyle/>
          <a:p>
            <a:pPr algn="l">
              <a:lnSpc>
                <a:spcPts val="4062"/>
              </a:lnSpc>
            </a:pPr>
            <a:r>
              <a:rPr lang="en-US" sz="3250" b="1" dirty="0">
                <a:solidFill>
                  <a:srgbClr val="124E73"/>
                </a:solidFill>
                <a:latin typeface="Museo Moderno Bold"/>
                <a:ea typeface="Museo Moderno Bold"/>
                <a:cs typeface="Museo Moderno Bold"/>
                <a:sym typeface="Museo Moderno Bold"/>
              </a:rPr>
              <a:t>Milestone 3: Dynamic Live Analytics Dashboard</a:t>
            </a:r>
          </a:p>
        </p:txBody>
      </p:sp>
      <p:sp>
        <p:nvSpPr>
          <p:cNvPr id="7" name="TextBox 7"/>
          <p:cNvSpPr txBox="1"/>
          <p:nvPr/>
        </p:nvSpPr>
        <p:spPr>
          <a:xfrm>
            <a:off x="889545" y="1634132"/>
            <a:ext cx="17279392" cy="558849"/>
          </a:xfrm>
          <a:prstGeom prst="rect">
            <a:avLst/>
          </a:prstGeom>
        </p:spPr>
        <p:txBody>
          <a:bodyPr lIns="0" tIns="0" rIns="0" bIns="0" rtlCol="0" anchor="t">
            <a:spAutoFit/>
          </a:bodyPr>
          <a:lstStyle/>
          <a:p>
            <a:pPr algn="l">
              <a:lnSpc>
                <a:spcPts val="2062"/>
              </a:lnSpc>
            </a:pPr>
            <a:r>
              <a:rPr lang="en-US" sz="1500">
                <a:solidFill>
                  <a:srgbClr val="2B4150"/>
                </a:solidFill>
                <a:latin typeface="Source Sans 3"/>
                <a:ea typeface="Source Sans 3"/>
                <a:cs typeface="Source Sans 3"/>
                <a:sym typeface="Source Sans 3"/>
              </a:rPr>
              <a:t>The focus of this milestone was to transform raw detection data into meaningful, visual insights through a sophisticated and responsive analytics dashboard, enabling proactive crowd management.</a:t>
            </a:r>
          </a:p>
        </p:txBody>
      </p:sp>
      <p:grpSp>
        <p:nvGrpSpPr>
          <p:cNvPr id="8" name="Group 8"/>
          <p:cNvGrpSpPr>
            <a:grpSpLocks noChangeAspect="1"/>
          </p:cNvGrpSpPr>
          <p:nvPr/>
        </p:nvGrpSpPr>
        <p:grpSpPr>
          <a:xfrm>
            <a:off x="718092" y="2785801"/>
            <a:ext cx="8425908" cy="3912171"/>
            <a:chOff x="0" y="0"/>
            <a:chExt cx="11234543" cy="5216228"/>
          </a:xfrm>
        </p:grpSpPr>
        <p:sp>
          <p:nvSpPr>
            <p:cNvPr id="9" name="Freeform 9" descr="preencoded.png"/>
            <p:cNvSpPr/>
            <p:nvPr/>
          </p:nvSpPr>
          <p:spPr>
            <a:xfrm>
              <a:off x="0" y="0"/>
              <a:ext cx="11234547" cy="5216271"/>
            </a:xfrm>
            <a:custGeom>
              <a:avLst/>
              <a:gdLst/>
              <a:ahLst/>
              <a:cxnLst/>
              <a:rect l="l" t="t" r="r" b="b"/>
              <a:pathLst>
                <a:path w="11234547" h="5216271">
                  <a:moveTo>
                    <a:pt x="0" y="0"/>
                  </a:moveTo>
                  <a:lnTo>
                    <a:pt x="11234547" y="0"/>
                  </a:lnTo>
                  <a:lnTo>
                    <a:pt x="11234547" y="5216271"/>
                  </a:lnTo>
                  <a:lnTo>
                    <a:pt x="0" y="5216271"/>
                  </a:lnTo>
                  <a:lnTo>
                    <a:pt x="0" y="0"/>
                  </a:lnTo>
                  <a:close/>
                </a:path>
              </a:pathLst>
            </a:custGeom>
            <a:blipFill>
              <a:blip r:embed="rId3"/>
              <a:stretch>
                <a:fillRect l="-1" r="-1"/>
              </a:stretch>
            </a:blipFill>
          </p:spPr>
        </p:sp>
      </p:grpSp>
      <p:grpSp>
        <p:nvGrpSpPr>
          <p:cNvPr id="10" name="Group 10"/>
          <p:cNvGrpSpPr/>
          <p:nvPr/>
        </p:nvGrpSpPr>
        <p:grpSpPr>
          <a:xfrm>
            <a:off x="9355039" y="2559249"/>
            <a:ext cx="8052941" cy="1962299"/>
            <a:chOff x="0" y="0"/>
            <a:chExt cx="10737255" cy="2616398"/>
          </a:xfrm>
        </p:grpSpPr>
        <p:sp>
          <p:nvSpPr>
            <p:cNvPr id="11" name="Freeform 11"/>
            <p:cNvSpPr/>
            <p:nvPr/>
          </p:nvSpPr>
          <p:spPr>
            <a:xfrm>
              <a:off x="0" y="0"/>
              <a:ext cx="10737214" cy="2616454"/>
            </a:xfrm>
            <a:custGeom>
              <a:avLst/>
              <a:gdLst/>
              <a:ahLst/>
              <a:cxnLst/>
              <a:rect l="l" t="t" r="r" b="b"/>
              <a:pathLst>
                <a:path w="10737214" h="2616454">
                  <a:moveTo>
                    <a:pt x="0" y="121920"/>
                  </a:moveTo>
                  <a:cubicBezTo>
                    <a:pt x="0" y="54610"/>
                    <a:pt x="54610" y="0"/>
                    <a:pt x="121920" y="0"/>
                  </a:cubicBezTo>
                  <a:lnTo>
                    <a:pt x="10615295" y="0"/>
                  </a:lnTo>
                  <a:cubicBezTo>
                    <a:pt x="10682605" y="0"/>
                    <a:pt x="10737214" y="54610"/>
                    <a:pt x="10737214" y="121920"/>
                  </a:cubicBezTo>
                  <a:lnTo>
                    <a:pt x="10737214" y="2494534"/>
                  </a:lnTo>
                  <a:cubicBezTo>
                    <a:pt x="10737214" y="2561844"/>
                    <a:pt x="10682605" y="2616454"/>
                    <a:pt x="10615295" y="2616454"/>
                  </a:cubicBezTo>
                  <a:lnTo>
                    <a:pt x="121920" y="2616454"/>
                  </a:lnTo>
                  <a:cubicBezTo>
                    <a:pt x="54610" y="2616454"/>
                    <a:pt x="0" y="2561844"/>
                    <a:pt x="0" y="2494534"/>
                  </a:cubicBezTo>
                  <a:close/>
                </a:path>
              </a:pathLst>
            </a:custGeom>
            <a:solidFill>
              <a:srgbClr val="FFFCF5"/>
            </a:solidFill>
            <a:ln w="12700">
              <a:solidFill>
                <a:srgbClr val="000000"/>
              </a:solidFill>
            </a:ln>
          </p:spPr>
        </p:sp>
      </p:grpSp>
      <p:grpSp>
        <p:nvGrpSpPr>
          <p:cNvPr id="12" name="Group 12"/>
          <p:cNvGrpSpPr/>
          <p:nvPr/>
        </p:nvGrpSpPr>
        <p:grpSpPr>
          <a:xfrm>
            <a:off x="9355039" y="2540199"/>
            <a:ext cx="8052941" cy="76200"/>
            <a:chOff x="0" y="0"/>
            <a:chExt cx="10737255" cy="101600"/>
          </a:xfrm>
        </p:grpSpPr>
        <p:sp>
          <p:nvSpPr>
            <p:cNvPr id="13" name="Freeform 13"/>
            <p:cNvSpPr/>
            <p:nvPr/>
          </p:nvSpPr>
          <p:spPr>
            <a:xfrm>
              <a:off x="0" y="0"/>
              <a:ext cx="10737214" cy="101600"/>
            </a:xfrm>
            <a:custGeom>
              <a:avLst/>
              <a:gdLst/>
              <a:ahLst/>
              <a:cxnLst/>
              <a:rect l="l" t="t" r="r" b="b"/>
              <a:pathLst>
                <a:path w="10737214" h="101600">
                  <a:moveTo>
                    <a:pt x="0" y="33020"/>
                  </a:moveTo>
                  <a:cubicBezTo>
                    <a:pt x="0" y="14732"/>
                    <a:pt x="14732" y="0"/>
                    <a:pt x="33020" y="0"/>
                  </a:cubicBezTo>
                  <a:lnTo>
                    <a:pt x="10704195" y="0"/>
                  </a:lnTo>
                  <a:cubicBezTo>
                    <a:pt x="10722483" y="0"/>
                    <a:pt x="10737214" y="14732"/>
                    <a:pt x="10737214" y="33020"/>
                  </a:cubicBezTo>
                  <a:lnTo>
                    <a:pt x="10737214" y="68580"/>
                  </a:lnTo>
                  <a:cubicBezTo>
                    <a:pt x="10737214" y="86868"/>
                    <a:pt x="10722483" y="101600"/>
                    <a:pt x="10704195" y="101600"/>
                  </a:cubicBezTo>
                  <a:lnTo>
                    <a:pt x="33020" y="101600"/>
                  </a:lnTo>
                  <a:cubicBezTo>
                    <a:pt x="14732" y="101600"/>
                    <a:pt x="0" y="86868"/>
                    <a:pt x="0" y="68580"/>
                  </a:cubicBezTo>
                  <a:close/>
                </a:path>
              </a:pathLst>
            </a:custGeom>
            <a:solidFill>
              <a:srgbClr val="325F7B"/>
            </a:solidFill>
            <a:ln w="12700">
              <a:solidFill>
                <a:srgbClr val="000000"/>
              </a:solidFill>
            </a:ln>
          </p:spPr>
        </p:sp>
      </p:grpSp>
      <p:grpSp>
        <p:nvGrpSpPr>
          <p:cNvPr id="14" name="Group 14"/>
          <p:cNvGrpSpPr/>
          <p:nvPr/>
        </p:nvGrpSpPr>
        <p:grpSpPr>
          <a:xfrm>
            <a:off x="13133635" y="2311450"/>
            <a:ext cx="495598" cy="495597"/>
            <a:chOff x="0" y="0"/>
            <a:chExt cx="660797" cy="660797"/>
          </a:xfrm>
        </p:grpSpPr>
        <p:sp>
          <p:nvSpPr>
            <p:cNvPr id="15" name="Freeform 15"/>
            <p:cNvSpPr/>
            <p:nvPr/>
          </p:nvSpPr>
          <p:spPr>
            <a:xfrm>
              <a:off x="0" y="0"/>
              <a:ext cx="660781" cy="660781"/>
            </a:xfrm>
            <a:custGeom>
              <a:avLst/>
              <a:gdLst/>
              <a:ahLst/>
              <a:cxnLst/>
              <a:rect l="l" t="t" r="r" b="b"/>
              <a:pathLst>
                <a:path w="660781" h="660781">
                  <a:moveTo>
                    <a:pt x="0" y="330454"/>
                  </a:moveTo>
                  <a:cubicBezTo>
                    <a:pt x="0" y="147955"/>
                    <a:pt x="147955" y="0"/>
                    <a:pt x="330454" y="0"/>
                  </a:cubicBezTo>
                  <a:cubicBezTo>
                    <a:pt x="512953" y="0"/>
                    <a:pt x="660781" y="147955"/>
                    <a:pt x="660781" y="330454"/>
                  </a:cubicBezTo>
                  <a:cubicBezTo>
                    <a:pt x="660781" y="512953"/>
                    <a:pt x="512826" y="660781"/>
                    <a:pt x="330454" y="660781"/>
                  </a:cubicBezTo>
                  <a:cubicBezTo>
                    <a:pt x="148082" y="660781"/>
                    <a:pt x="0" y="512826"/>
                    <a:pt x="0" y="330454"/>
                  </a:cubicBezTo>
                  <a:close/>
                </a:path>
              </a:pathLst>
            </a:custGeom>
            <a:solidFill>
              <a:srgbClr val="325F7B"/>
            </a:solidFill>
            <a:ln w="12700">
              <a:solidFill>
                <a:srgbClr val="000000"/>
              </a:solidFill>
            </a:ln>
          </p:spPr>
        </p:sp>
      </p:grpSp>
      <p:sp>
        <p:nvSpPr>
          <p:cNvPr id="16" name="Freeform 16" descr="preencoded.png"/>
          <p:cNvSpPr/>
          <p:nvPr/>
        </p:nvSpPr>
        <p:spPr>
          <a:xfrm>
            <a:off x="13282315" y="2459980"/>
            <a:ext cx="198239" cy="198239"/>
          </a:xfrm>
          <a:custGeom>
            <a:avLst/>
            <a:gdLst/>
            <a:ahLst/>
            <a:cxnLst/>
            <a:rect l="l" t="t" r="r" b="b"/>
            <a:pathLst>
              <a:path w="198239" h="198239">
                <a:moveTo>
                  <a:pt x="0" y="0"/>
                </a:moveTo>
                <a:lnTo>
                  <a:pt x="198239" y="0"/>
                </a:lnTo>
                <a:lnTo>
                  <a:pt x="198239" y="198239"/>
                </a:lnTo>
                <a:lnTo>
                  <a:pt x="0" y="198239"/>
                </a:lnTo>
                <a:lnTo>
                  <a:pt x="0" y="0"/>
                </a:lnTo>
                <a:close/>
              </a:path>
            </a:pathLst>
          </a:custGeom>
          <a:blipFill>
            <a:blip r:embed="rId4">
              <a:extLst>
                <a:ext uri="{96DAC541-7B7A-43D3-8B79-37D633B846F1}">
                  <asvg:svgBlip xmlns:asvg="http://schemas.microsoft.com/office/drawing/2016/SVG/main" r:embed="rId5"/>
                </a:ext>
              </a:extLst>
            </a:blip>
            <a:stretch>
              <a:fillRect t="-7142" b="-7142"/>
            </a:stretch>
          </a:blipFill>
        </p:spPr>
      </p:sp>
      <p:sp>
        <p:nvSpPr>
          <p:cNvPr id="17" name="TextBox 17"/>
          <p:cNvSpPr txBox="1"/>
          <p:nvPr/>
        </p:nvSpPr>
        <p:spPr>
          <a:xfrm>
            <a:off x="9539287" y="2933700"/>
            <a:ext cx="3033713" cy="256480"/>
          </a:xfrm>
          <a:prstGeom prst="rect">
            <a:avLst/>
          </a:prstGeom>
        </p:spPr>
        <p:txBody>
          <a:bodyPr wrap="square" lIns="0" tIns="0" rIns="0" bIns="0" rtlCol="0" anchor="t">
            <a:spAutoFit/>
          </a:bodyPr>
          <a:lstStyle/>
          <a:p>
            <a:pPr algn="l">
              <a:lnSpc>
                <a:spcPts val="1999"/>
              </a:lnSpc>
            </a:pPr>
            <a:r>
              <a:rPr lang="en-US" sz="1625" b="1" dirty="0">
                <a:solidFill>
                  <a:srgbClr val="2B4150"/>
                </a:solidFill>
                <a:latin typeface="Museo Moderno Bold"/>
                <a:ea typeface="Museo Moderno Bold"/>
                <a:cs typeface="Museo Moderno Bold"/>
                <a:sym typeface="Museo Moderno Bold"/>
              </a:rPr>
              <a:t>View Registered Users</a:t>
            </a:r>
          </a:p>
        </p:txBody>
      </p:sp>
      <p:sp>
        <p:nvSpPr>
          <p:cNvPr id="18" name="TextBox 18"/>
          <p:cNvSpPr txBox="1"/>
          <p:nvPr/>
        </p:nvSpPr>
        <p:spPr>
          <a:xfrm>
            <a:off x="9539287" y="3348037"/>
            <a:ext cx="7684442" cy="576263"/>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Purpose:</a:t>
            </a:r>
            <a:r>
              <a:rPr lang="en-US" sz="1249">
                <a:solidFill>
                  <a:srgbClr val="2B4150"/>
                </a:solidFill>
                <a:latin typeface="Source Sans 3"/>
                <a:ea typeface="Source Sans 3"/>
                <a:cs typeface="Source Sans 3"/>
                <a:sym typeface="Source Sans 3"/>
              </a:rPr>
              <a:t> Provides the </a:t>
            </a:r>
            <a:r>
              <a:rPr lang="en-US" sz="1249" b="1">
                <a:solidFill>
                  <a:srgbClr val="2B4150"/>
                </a:solidFill>
                <a:latin typeface="Source Sans 3 Bold"/>
                <a:ea typeface="Source Sans 3 Bold"/>
                <a:cs typeface="Source Sans 3 Bold"/>
                <a:sym typeface="Source Sans 3 Bold"/>
              </a:rPr>
              <a:t>administrative entry point</a:t>
            </a:r>
            <a:r>
              <a:rPr lang="en-US" sz="1249">
                <a:solidFill>
                  <a:srgbClr val="2B4150"/>
                </a:solidFill>
                <a:latin typeface="Source Sans 3"/>
                <a:ea typeface="Source Sans 3"/>
                <a:cs typeface="Source Sans 3"/>
                <a:sym typeface="Source Sans 3"/>
              </a:rPr>
              <a:t> to monitor other user accounts. Selecting a user switches the dashboard to </a:t>
            </a:r>
            <a:r>
              <a:rPr lang="en-US" sz="1249" b="1">
                <a:solidFill>
                  <a:srgbClr val="2B4150"/>
                </a:solidFill>
                <a:latin typeface="Source Sans 3 Bold"/>
                <a:ea typeface="Source Sans 3 Bold"/>
                <a:cs typeface="Source Sans 3 Bold"/>
                <a:sym typeface="Source Sans 3 Bold"/>
              </a:rPr>
              <a:t>Admin View</a:t>
            </a:r>
            <a:r>
              <a:rPr lang="en-US" sz="1249">
                <a:solidFill>
                  <a:srgbClr val="2B4150"/>
                </a:solidFill>
                <a:latin typeface="Source Sans 3"/>
                <a:ea typeface="Source Sans 3"/>
                <a:cs typeface="Source Sans 3"/>
                <a:sym typeface="Source Sans 3"/>
              </a:rPr>
              <a:t>.</a:t>
            </a:r>
          </a:p>
        </p:txBody>
      </p:sp>
      <p:sp>
        <p:nvSpPr>
          <p:cNvPr id="19" name="TextBox 19"/>
          <p:cNvSpPr txBox="1"/>
          <p:nvPr/>
        </p:nvSpPr>
        <p:spPr>
          <a:xfrm>
            <a:off x="9539287" y="4025354"/>
            <a:ext cx="7684442" cy="311944"/>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Visible Data:</a:t>
            </a:r>
            <a:r>
              <a:rPr lang="en-US" sz="1249">
                <a:solidFill>
                  <a:srgbClr val="2B4150"/>
                </a:solidFill>
                <a:latin typeface="Source Sans 3"/>
                <a:ea typeface="Source Sans 3"/>
                <a:cs typeface="Source Sans 3"/>
                <a:sym typeface="Source Sans 3"/>
              </a:rPr>
              <a:t> Displays a list of user IDs (demo_1, Admin_1, demo_2).</a:t>
            </a:r>
          </a:p>
        </p:txBody>
      </p:sp>
      <p:grpSp>
        <p:nvGrpSpPr>
          <p:cNvPr id="20" name="Group 20"/>
          <p:cNvGrpSpPr/>
          <p:nvPr/>
        </p:nvGrpSpPr>
        <p:grpSpPr>
          <a:xfrm>
            <a:off x="9355039" y="4934545"/>
            <a:ext cx="8052941" cy="1962299"/>
            <a:chOff x="0" y="0"/>
            <a:chExt cx="10737255" cy="2616398"/>
          </a:xfrm>
        </p:grpSpPr>
        <p:sp>
          <p:nvSpPr>
            <p:cNvPr id="21" name="Freeform 21"/>
            <p:cNvSpPr/>
            <p:nvPr/>
          </p:nvSpPr>
          <p:spPr>
            <a:xfrm>
              <a:off x="0" y="0"/>
              <a:ext cx="10737214" cy="2616454"/>
            </a:xfrm>
            <a:custGeom>
              <a:avLst/>
              <a:gdLst/>
              <a:ahLst/>
              <a:cxnLst/>
              <a:rect l="l" t="t" r="r" b="b"/>
              <a:pathLst>
                <a:path w="10737214" h="2616454">
                  <a:moveTo>
                    <a:pt x="0" y="121920"/>
                  </a:moveTo>
                  <a:cubicBezTo>
                    <a:pt x="0" y="54610"/>
                    <a:pt x="54610" y="0"/>
                    <a:pt x="121920" y="0"/>
                  </a:cubicBezTo>
                  <a:lnTo>
                    <a:pt x="10615295" y="0"/>
                  </a:lnTo>
                  <a:cubicBezTo>
                    <a:pt x="10682605" y="0"/>
                    <a:pt x="10737214" y="54610"/>
                    <a:pt x="10737214" y="121920"/>
                  </a:cubicBezTo>
                  <a:lnTo>
                    <a:pt x="10737214" y="2494534"/>
                  </a:lnTo>
                  <a:cubicBezTo>
                    <a:pt x="10737214" y="2561844"/>
                    <a:pt x="10682605" y="2616454"/>
                    <a:pt x="10615295" y="2616454"/>
                  </a:cubicBezTo>
                  <a:lnTo>
                    <a:pt x="121920" y="2616454"/>
                  </a:lnTo>
                  <a:cubicBezTo>
                    <a:pt x="54610" y="2616454"/>
                    <a:pt x="0" y="2561844"/>
                    <a:pt x="0" y="2494534"/>
                  </a:cubicBezTo>
                  <a:close/>
                </a:path>
              </a:pathLst>
            </a:custGeom>
            <a:solidFill>
              <a:srgbClr val="FFFCF5"/>
            </a:solidFill>
            <a:ln w="12700">
              <a:solidFill>
                <a:srgbClr val="000000"/>
              </a:solidFill>
            </a:ln>
          </p:spPr>
        </p:sp>
      </p:grpSp>
      <p:grpSp>
        <p:nvGrpSpPr>
          <p:cNvPr id="22" name="Group 22"/>
          <p:cNvGrpSpPr/>
          <p:nvPr/>
        </p:nvGrpSpPr>
        <p:grpSpPr>
          <a:xfrm>
            <a:off x="9355039" y="4915495"/>
            <a:ext cx="8052941" cy="76200"/>
            <a:chOff x="0" y="0"/>
            <a:chExt cx="10737255" cy="101600"/>
          </a:xfrm>
        </p:grpSpPr>
        <p:sp>
          <p:nvSpPr>
            <p:cNvPr id="23" name="Freeform 23"/>
            <p:cNvSpPr/>
            <p:nvPr/>
          </p:nvSpPr>
          <p:spPr>
            <a:xfrm>
              <a:off x="0" y="0"/>
              <a:ext cx="10737214" cy="101600"/>
            </a:xfrm>
            <a:custGeom>
              <a:avLst/>
              <a:gdLst/>
              <a:ahLst/>
              <a:cxnLst/>
              <a:rect l="l" t="t" r="r" b="b"/>
              <a:pathLst>
                <a:path w="10737214" h="101600">
                  <a:moveTo>
                    <a:pt x="0" y="33020"/>
                  </a:moveTo>
                  <a:cubicBezTo>
                    <a:pt x="0" y="14732"/>
                    <a:pt x="14732" y="0"/>
                    <a:pt x="33020" y="0"/>
                  </a:cubicBezTo>
                  <a:lnTo>
                    <a:pt x="10704195" y="0"/>
                  </a:lnTo>
                  <a:cubicBezTo>
                    <a:pt x="10722483" y="0"/>
                    <a:pt x="10737214" y="14732"/>
                    <a:pt x="10737214" y="33020"/>
                  </a:cubicBezTo>
                  <a:lnTo>
                    <a:pt x="10737214" y="68580"/>
                  </a:lnTo>
                  <a:cubicBezTo>
                    <a:pt x="10737214" y="86868"/>
                    <a:pt x="10722483" y="101600"/>
                    <a:pt x="10704195" y="101600"/>
                  </a:cubicBezTo>
                  <a:lnTo>
                    <a:pt x="33020" y="101600"/>
                  </a:lnTo>
                  <a:cubicBezTo>
                    <a:pt x="14732" y="101600"/>
                    <a:pt x="0" y="86868"/>
                    <a:pt x="0" y="68580"/>
                  </a:cubicBezTo>
                  <a:close/>
                </a:path>
              </a:pathLst>
            </a:custGeom>
            <a:solidFill>
              <a:srgbClr val="325F7B"/>
            </a:solidFill>
            <a:ln w="12700">
              <a:solidFill>
                <a:srgbClr val="000000"/>
              </a:solidFill>
            </a:ln>
          </p:spPr>
        </p:sp>
      </p:grpSp>
      <p:grpSp>
        <p:nvGrpSpPr>
          <p:cNvPr id="24" name="Group 24"/>
          <p:cNvGrpSpPr/>
          <p:nvPr/>
        </p:nvGrpSpPr>
        <p:grpSpPr>
          <a:xfrm>
            <a:off x="13133635" y="4686746"/>
            <a:ext cx="495598" cy="495598"/>
            <a:chOff x="0" y="0"/>
            <a:chExt cx="660797" cy="660797"/>
          </a:xfrm>
        </p:grpSpPr>
        <p:sp>
          <p:nvSpPr>
            <p:cNvPr id="25" name="Freeform 25"/>
            <p:cNvSpPr/>
            <p:nvPr/>
          </p:nvSpPr>
          <p:spPr>
            <a:xfrm>
              <a:off x="0" y="0"/>
              <a:ext cx="660781" cy="660781"/>
            </a:xfrm>
            <a:custGeom>
              <a:avLst/>
              <a:gdLst/>
              <a:ahLst/>
              <a:cxnLst/>
              <a:rect l="l" t="t" r="r" b="b"/>
              <a:pathLst>
                <a:path w="660781" h="660781">
                  <a:moveTo>
                    <a:pt x="0" y="330454"/>
                  </a:moveTo>
                  <a:cubicBezTo>
                    <a:pt x="0" y="147955"/>
                    <a:pt x="147955" y="0"/>
                    <a:pt x="330454" y="0"/>
                  </a:cubicBezTo>
                  <a:cubicBezTo>
                    <a:pt x="512953" y="0"/>
                    <a:pt x="660781" y="147955"/>
                    <a:pt x="660781" y="330454"/>
                  </a:cubicBezTo>
                  <a:cubicBezTo>
                    <a:pt x="660781" y="512953"/>
                    <a:pt x="512826" y="660781"/>
                    <a:pt x="330454" y="660781"/>
                  </a:cubicBezTo>
                  <a:cubicBezTo>
                    <a:pt x="148082" y="660781"/>
                    <a:pt x="0" y="512826"/>
                    <a:pt x="0" y="330454"/>
                  </a:cubicBezTo>
                  <a:close/>
                </a:path>
              </a:pathLst>
            </a:custGeom>
            <a:solidFill>
              <a:srgbClr val="325F7B"/>
            </a:solidFill>
            <a:ln w="12700">
              <a:solidFill>
                <a:srgbClr val="000000"/>
              </a:solidFill>
            </a:ln>
          </p:spPr>
        </p:sp>
      </p:grpSp>
      <p:sp>
        <p:nvSpPr>
          <p:cNvPr id="26" name="Freeform 26" descr="preencoded.png"/>
          <p:cNvSpPr/>
          <p:nvPr/>
        </p:nvSpPr>
        <p:spPr>
          <a:xfrm>
            <a:off x="13282315" y="4835278"/>
            <a:ext cx="198239" cy="198239"/>
          </a:xfrm>
          <a:custGeom>
            <a:avLst/>
            <a:gdLst/>
            <a:ahLst/>
            <a:cxnLst/>
            <a:rect l="l" t="t" r="r" b="b"/>
            <a:pathLst>
              <a:path w="198239" h="198239">
                <a:moveTo>
                  <a:pt x="0" y="0"/>
                </a:moveTo>
                <a:lnTo>
                  <a:pt x="198239" y="0"/>
                </a:lnTo>
                <a:lnTo>
                  <a:pt x="198239" y="198238"/>
                </a:lnTo>
                <a:lnTo>
                  <a:pt x="0" y="198238"/>
                </a:lnTo>
                <a:lnTo>
                  <a:pt x="0" y="0"/>
                </a:lnTo>
                <a:close/>
              </a:path>
            </a:pathLst>
          </a:custGeom>
          <a:blipFill>
            <a:blip r:embed="rId6">
              <a:extLst>
                <a:ext uri="{96DAC541-7B7A-43D3-8B79-37D633B846F1}">
                  <asvg:svgBlip xmlns:asvg="http://schemas.microsoft.com/office/drawing/2016/SVG/main" r:embed="rId7"/>
                </a:ext>
              </a:extLst>
            </a:blip>
            <a:stretch>
              <a:fillRect l="-7142" r="-7142"/>
            </a:stretch>
          </a:blipFill>
        </p:spPr>
      </p:sp>
      <p:sp>
        <p:nvSpPr>
          <p:cNvPr id="27" name="TextBox 27"/>
          <p:cNvSpPr txBox="1"/>
          <p:nvPr/>
        </p:nvSpPr>
        <p:spPr>
          <a:xfrm>
            <a:off x="9539287" y="5253228"/>
            <a:ext cx="3743028" cy="256480"/>
          </a:xfrm>
          <a:prstGeom prst="rect">
            <a:avLst/>
          </a:prstGeom>
        </p:spPr>
        <p:txBody>
          <a:bodyPr wrap="square" lIns="0" tIns="0" rIns="0" bIns="0" rtlCol="0" anchor="t">
            <a:spAutoFit/>
          </a:bodyPr>
          <a:lstStyle/>
          <a:p>
            <a:pPr algn="l">
              <a:lnSpc>
                <a:spcPts val="1999"/>
              </a:lnSpc>
            </a:pPr>
            <a:r>
              <a:rPr lang="en-US" sz="1625" b="1" dirty="0">
                <a:solidFill>
                  <a:srgbClr val="2B4150"/>
                </a:solidFill>
                <a:latin typeface="Museo Moderno Bold"/>
                <a:ea typeface="Museo Moderno Bold"/>
                <a:cs typeface="Museo Moderno Bold"/>
                <a:sym typeface="Museo Moderno Bold"/>
              </a:rPr>
              <a:t>Live Camera Status Overview</a:t>
            </a:r>
          </a:p>
        </p:txBody>
      </p:sp>
      <p:sp>
        <p:nvSpPr>
          <p:cNvPr id="28" name="TextBox 28"/>
          <p:cNvSpPr txBox="1"/>
          <p:nvPr/>
        </p:nvSpPr>
        <p:spPr>
          <a:xfrm>
            <a:off x="9539287" y="5723335"/>
            <a:ext cx="7684442" cy="311944"/>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Purpose:</a:t>
            </a:r>
            <a:r>
              <a:rPr lang="en-US" sz="1249">
                <a:solidFill>
                  <a:srgbClr val="2B4150"/>
                </a:solidFill>
                <a:latin typeface="Source Sans 3"/>
                <a:ea typeface="Source Sans 3"/>
                <a:cs typeface="Source Sans 3"/>
                <a:sym typeface="Source Sans 3"/>
              </a:rPr>
              <a:t> Delivers the </a:t>
            </a:r>
            <a:r>
              <a:rPr lang="en-US" sz="1249" b="1">
                <a:solidFill>
                  <a:srgbClr val="2B4150"/>
                </a:solidFill>
                <a:latin typeface="Source Sans 3 Bold"/>
                <a:ea typeface="Source Sans 3 Bold"/>
                <a:cs typeface="Source Sans 3 Bold"/>
                <a:sym typeface="Source Sans 3 Bold"/>
              </a:rPr>
              <a:t>immediate, high-level operational status</a:t>
            </a:r>
            <a:r>
              <a:rPr lang="en-US" sz="1249">
                <a:solidFill>
                  <a:srgbClr val="2B4150"/>
                </a:solidFill>
                <a:latin typeface="Source Sans 3"/>
                <a:ea typeface="Source Sans 3"/>
                <a:cs typeface="Source Sans 3"/>
                <a:sym typeface="Source Sans 3"/>
              </a:rPr>
              <a:t> of the currently selected area.</a:t>
            </a:r>
          </a:p>
        </p:txBody>
      </p:sp>
      <p:sp>
        <p:nvSpPr>
          <p:cNvPr id="29" name="TextBox 29"/>
          <p:cNvSpPr txBox="1"/>
          <p:nvPr/>
        </p:nvSpPr>
        <p:spPr>
          <a:xfrm>
            <a:off x="9539287" y="6136333"/>
            <a:ext cx="7684442" cy="576263"/>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Visible Data:</a:t>
            </a:r>
            <a:r>
              <a:rPr lang="en-US" sz="1249">
                <a:solidFill>
                  <a:srgbClr val="2B4150"/>
                </a:solidFill>
                <a:latin typeface="Source Sans 3"/>
                <a:ea typeface="Source Sans 3"/>
                <a:cs typeface="Source Sans 3"/>
                <a:sym typeface="Source Sans 3"/>
              </a:rPr>
              <a:t> Displays critical, real-time metrics for the stream: </a:t>
            </a:r>
            <a:r>
              <a:rPr lang="en-US" sz="1249" b="1">
                <a:solidFill>
                  <a:srgbClr val="2B4150"/>
                </a:solidFill>
                <a:latin typeface="Source Sans 3 Bold"/>
                <a:ea typeface="Source Sans 3 Bold"/>
                <a:cs typeface="Source Sans 3 Bold"/>
                <a:sym typeface="Source Sans 3 Bold"/>
              </a:rPr>
              <a:t>Area Name</a:t>
            </a:r>
            <a:r>
              <a:rPr lang="en-US" sz="1249">
                <a:solidFill>
                  <a:srgbClr val="2B4150"/>
                </a:solidFill>
                <a:latin typeface="Source Sans 3"/>
                <a:ea typeface="Source Sans 3"/>
                <a:cs typeface="Source Sans 3"/>
                <a:sym typeface="Source Sans 3"/>
              </a:rPr>
              <a:t> (Main entrance), </a:t>
            </a:r>
            <a:r>
              <a:rPr lang="en-US" sz="1249" b="1">
                <a:solidFill>
                  <a:srgbClr val="2B4150"/>
                </a:solidFill>
                <a:latin typeface="Source Sans 3 Bold"/>
                <a:ea typeface="Source Sans 3 Bold"/>
                <a:cs typeface="Source Sans 3 Bold"/>
                <a:sym typeface="Source Sans 3 Bold"/>
              </a:rPr>
              <a:t>Source Type</a:t>
            </a:r>
            <a:r>
              <a:rPr lang="en-US" sz="1249">
                <a:solidFill>
                  <a:srgbClr val="2B4150"/>
                </a:solidFill>
                <a:latin typeface="Source Sans 3"/>
                <a:ea typeface="Source Sans 3"/>
                <a:cs typeface="Source Sans 3"/>
                <a:sym typeface="Source Sans 3"/>
              </a:rPr>
              <a:t> (Video File), </a:t>
            </a:r>
            <a:r>
              <a:rPr lang="en-US" sz="1249" b="1">
                <a:solidFill>
                  <a:srgbClr val="2B4150"/>
                </a:solidFill>
                <a:latin typeface="Source Sans 3 Bold"/>
                <a:ea typeface="Source Sans 3 Bold"/>
                <a:cs typeface="Source Sans 3 Bold"/>
                <a:sym typeface="Source Sans 3 Bold"/>
              </a:rPr>
              <a:t>Current Count</a:t>
            </a:r>
            <a:r>
              <a:rPr lang="en-US" sz="1249">
                <a:solidFill>
                  <a:srgbClr val="2B4150"/>
                </a:solidFill>
                <a:latin typeface="Source Sans 3"/>
                <a:ea typeface="Source Sans 3"/>
                <a:cs typeface="Source Sans 3"/>
                <a:sym typeface="Source Sans 3"/>
              </a:rPr>
              <a:t> (29 people), </a:t>
            </a:r>
            <a:r>
              <a:rPr lang="en-US" sz="1249" b="1">
                <a:solidFill>
                  <a:srgbClr val="2B4150"/>
                </a:solidFill>
                <a:latin typeface="Source Sans 3 Bold"/>
                <a:ea typeface="Source Sans 3 Bold"/>
                <a:cs typeface="Source Sans 3 Bold"/>
                <a:sym typeface="Source Sans 3 Bold"/>
              </a:rPr>
              <a:t>Capacity Threshold</a:t>
            </a:r>
            <a:r>
              <a:rPr lang="en-US" sz="1249">
                <a:solidFill>
                  <a:srgbClr val="2B4150"/>
                </a:solidFill>
                <a:latin typeface="Source Sans 3"/>
                <a:ea typeface="Source Sans 3"/>
                <a:cs typeface="Source Sans 3"/>
                <a:sym typeface="Source Sans 3"/>
              </a:rPr>
              <a:t> (30 people), and operational </a:t>
            </a:r>
            <a:r>
              <a:rPr lang="en-US" sz="1249" b="1">
                <a:solidFill>
                  <a:srgbClr val="2B4150"/>
                </a:solidFill>
                <a:latin typeface="Source Sans 3 Bold"/>
                <a:ea typeface="Source Sans 3 Bold"/>
                <a:cs typeface="Source Sans 3 Bold"/>
                <a:sym typeface="Source Sans 3 Bold"/>
              </a:rPr>
              <a:t>Status</a:t>
            </a:r>
            <a:r>
              <a:rPr lang="en-US" sz="1249">
                <a:solidFill>
                  <a:srgbClr val="2B4150"/>
                </a:solidFill>
                <a:latin typeface="Source Sans 3"/>
                <a:ea typeface="Source Sans 3"/>
                <a:cs typeface="Source Sans 3"/>
                <a:sym typeface="Source Sans 3"/>
              </a:rPr>
              <a:t> (Live).</a:t>
            </a:r>
          </a:p>
        </p:txBody>
      </p:sp>
      <p:grpSp>
        <p:nvGrpSpPr>
          <p:cNvPr id="30" name="Group 30"/>
          <p:cNvGrpSpPr/>
          <p:nvPr/>
        </p:nvGrpSpPr>
        <p:grpSpPr>
          <a:xfrm>
            <a:off x="9355039" y="7309842"/>
            <a:ext cx="8052941" cy="1962299"/>
            <a:chOff x="0" y="0"/>
            <a:chExt cx="10737255" cy="2616398"/>
          </a:xfrm>
        </p:grpSpPr>
        <p:sp>
          <p:nvSpPr>
            <p:cNvPr id="31" name="Freeform 31"/>
            <p:cNvSpPr/>
            <p:nvPr/>
          </p:nvSpPr>
          <p:spPr>
            <a:xfrm>
              <a:off x="0" y="0"/>
              <a:ext cx="10737214" cy="2616454"/>
            </a:xfrm>
            <a:custGeom>
              <a:avLst/>
              <a:gdLst/>
              <a:ahLst/>
              <a:cxnLst/>
              <a:rect l="l" t="t" r="r" b="b"/>
              <a:pathLst>
                <a:path w="10737214" h="2616454">
                  <a:moveTo>
                    <a:pt x="0" y="121920"/>
                  </a:moveTo>
                  <a:cubicBezTo>
                    <a:pt x="0" y="54610"/>
                    <a:pt x="54610" y="0"/>
                    <a:pt x="121920" y="0"/>
                  </a:cubicBezTo>
                  <a:lnTo>
                    <a:pt x="10615295" y="0"/>
                  </a:lnTo>
                  <a:cubicBezTo>
                    <a:pt x="10682605" y="0"/>
                    <a:pt x="10737214" y="54610"/>
                    <a:pt x="10737214" y="121920"/>
                  </a:cubicBezTo>
                  <a:lnTo>
                    <a:pt x="10737214" y="2494534"/>
                  </a:lnTo>
                  <a:cubicBezTo>
                    <a:pt x="10737214" y="2561844"/>
                    <a:pt x="10682605" y="2616454"/>
                    <a:pt x="10615295" y="2616454"/>
                  </a:cubicBezTo>
                  <a:lnTo>
                    <a:pt x="121920" y="2616454"/>
                  </a:lnTo>
                  <a:cubicBezTo>
                    <a:pt x="54610" y="2616454"/>
                    <a:pt x="0" y="2561844"/>
                    <a:pt x="0" y="2494534"/>
                  </a:cubicBezTo>
                  <a:close/>
                </a:path>
              </a:pathLst>
            </a:custGeom>
            <a:solidFill>
              <a:srgbClr val="FFFCF5"/>
            </a:solidFill>
            <a:ln w="12700">
              <a:solidFill>
                <a:srgbClr val="000000"/>
              </a:solidFill>
            </a:ln>
          </p:spPr>
        </p:sp>
      </p:grpSp>
      <p:grpSp>
        <p:nvGrpSpPr>
          <p:cNvPr id="32" name="Group 32"/>
          <p:cNvGrpSpPr/>
          <p:nvPr/>
        </p:nvGrpSpPr>
        <p:grpSpPr>
          <a:xfrm>
            <a:off x="9355039" y="7290792"/>
            <a:ext cx="8052941" cy="76200"/>
            <a:chOff x="0" y="0"/>
            <a:chExt cx="10737255" cy="101600"/>
          </a:xfrm>
        </p:grpSpPr>
        <p:sp>
          <p:nvSpPr>
            <p:cNvPr id="33" name="Freeform 33"/>
            <p:cNvSpPr/>
            <p:nvPr/>
          </p:nvSpPr>
          <p:spPr>
            <a:xfrm>
              <a:off x="0" y="0"/>
              <a:ext cx="10737214" cy="101600"/>
            </a:xfrm>
            <a:custGeom>
              <a:avLst/>
              <a:gdLst/>
              <a:ahLst/>
              <a:cxnLst/>
              <a:rect l="l" t="t" r="r" b="b"/>
              <a:pathLst>
                <a:path w="10737214" h="101600">
                  <a:moveTo>
                    <a:pt x="0" y="33020"/>
                  </a:moveTo>
                  <a:cubicBezTo>
                    <a:pt x="0" y="14732"/>
                    <a:pt x="14732" y="0"/>
                    <a:pt x="33020" y="0"/>
                  </a:cubicBezTo>
                  <a:lnTo>
                    <a:pt x="10704195" y="0"/>
                  </a:lnTo>
                  <a:cubicBezTo>
                    <a:pt x="10722483" y="0"/>
                    <a:pt x="10737214" y="14732"/>
                    <a:pt x="10737214" y="33020"/>
                  </a:cubicBezTo>
                  <a:lnTo>
                    <a:pt x="10737214" y="68580"/>
                  </a:lnTo>
                  <a:cubicBezTo>
                    <a:pt x="10737214" y="86868"/>
                    <a:pt x="10722483" y="101600"/>
                    <a:pt x="10704195" y="101600"/>
                  </a:cubicBezTo>
                  <a:lnTo>
                    <a:pt x="33020" y="101600"/>
                  </a:lnTo>
                  <a:cubicBezTo>
                    <a:pt x="14732" y="101600"/>
                    <a:pt x="0" y="86868"/>
                    <a:pt x="0" y="68580"/>
                  </a:cubicBezTo>
                  <a:close/>
                </a:path>
              </a:pathLst>
            </a:custGeom>
            <a:solidFill>
              <a:srgbClr val="325F7B"/>
            </a:solidFill>
            <a:ln w="12700">
              <a:solidFill>
                <a:srgbClr val="000000"/>
              </a:solidFill>
            </a:ln>
          </p:spPr>
        </p:sp>
      </p:grpSp>
      <p:grpSp>
        <p:nvGrpSpPr>
          <p:cNvPr id="34" name="Group 34"/>
          <p:cNvGrpSpPr/>
          <p:nvPr/>
        </p:nvGrpSpPr>
        <p:grpSpPr>
          <a:xfrm>
            <a:off x="13133635" y="7062044"/>
            <a:ext cx="495598" cy="495597"/>
            <a:chOff x="0" y="0"/>
            <a:chExt cx="660797" cy="660797"/>
          </a:xfrm>
        </p:grpSpPr>
        <p:sp>
          <p:nvSpPr>
            <p:cNvPr id="35" name="Freeform 35"/>
            <p:cNvSpPr/>
            <p:nvPr/>
          </p:nvSpPr>
          <p:spPr>
            <a:xfrm>
              <a:off x="0" y="0"/>
              <a:ext cx="660781" cy="660781"/>
            </a:xfrm>
            <a:custGeom>
              <a:avLst/>
              <a:gdLst/>
              <a:ahLst/>
              <a:cxnLst/>
              <a:rect l="l" t="t" r="r" b="b"/>
              <a:pathLst>
                <a:path w="660781" h="660781">
                  <a:moveTo>
                    <a:pt x="0" y="330454"/>
                  </a:moveTo>
                  <a:cubicBezTo>
                    <a:pt x="0" y="147955"/>
                    <a:pt x="147955" y="0"/>
                    <a:pt x="330454" y="0"/>
                  </a:cubicBezTo>
                  <a:cubicBezTo>
                    <a:pt x="512953" y="0"/>
                    <a:pt x="660781" y="147955"/>
                    <a:pt x="660781" y="330454"/>
                  </a:cubicBezTo>
                  <a:cubicBezTo>
                    <a:pt x="660781" y="512953"/>
                    <a:pt x="512826" y="660781"/>
                    <a:pt x="330454" y="660781"/>
                  </a:cubicBezTo>
                  <a:cubicBezTo>
                    <a:pt x="148082" y="660781"/>
                    <a:pt x="0" y="512826"/>
                    <a:pt x="0" y="330454"/>
                  </a:cubicBezTo>
                  <a:close/>
                </a:path>
              </a:pathLst>
            </a:custGeom>
            <a:solidFill>
              <a:srgbClr val="325F7B"/>
            </a:solidFill>
            <a:ln w="12700">
              <a:solidFill>
                <a:srgbClr val="000000"/>
              </a:solidFill>
            </a:ln>
          </p:spPr>
        </p:sp>
      </p:grpSp>
      <p:sp>
        <p:nvSpPr>
          <p:cNvPr id="36" name="Freeform 36" descr="preencoded.png"/>
          <p:cNvSpPr/>
          <p:nvPr/>
        </p:nvSpPr>
        <p:spPr>
          <a:xfrm>
            <a:off x="13282315" y="7210574"/>
            <a:ext cx="198239" cy="198239"/>
          </a:xfrm>
          <a:custGeom>
            <a:avLst/>
            <a:gdLst/>
            <a:ahLst/>
            <a:cxnLst/>
            <a:rect l="l" t="t" r="r" b="b"/>
            <a:pathLst>
              <a:path w="198239" h="198239">
                <a:moveTo>
                  <a:pt x="0" y="0"/>
                </a:moveTo>
                <a:lnTo>
                  <a:pt x="198239" y="0"/>
                </a:lnTo>
                <a:lnTo>
                  <a:pt x="198239" y="198238"/>
                </a:lnTo>
                <a:lnTo>
                  <a:pt x="0" y="198238"/>
                </a:lnTo>
                <a:lnTo>
                  <a:pt x="0" y="0"/>
                </a:lnTo>
                <a:close/>
              </a:path>
            </a:pathLst>
          </a:custGeom>
          <a:blipFill>
            <a:blip r:embed="rId8">
              <a:extLst>
                <a:ext uri="{96DAC541-7B7A-43D3-8B79-37D633B846F1}">
                  <asvg:svgBlip xmlns:asvg="http://schemas.microsoft.com/office/drawing/2016/SVG/main" r:embed="rId9"/>
                </a:ext>
              </a:extLst>
            </a:blip>
            <a:stretch>
              <a:fillRect t="-7142" b="-7142"/>
            </a:stretch>
          </a:blipFill>
        </p:spPr>
      </p:sp>
      <p:sp>
        <p:nvSpPr>
          <p:cNvPr id="37" name="TextBox 37"/>
          <p:cNvSpPr txBox="1"/>
          <p:nvPr/>
        </p:nvSpPr>
        <p:spPr>
          <a:xfrm>
            <a:off x="9539287" y="7722787"/>
            <a:ext cx="4557713" cy="258269"/>
          </a:xfrm>
          <a:prstGeom prst="rect">
            <a:avLst/>
          </a:prstGeom>
        </p:spPr>
        <p:txBody>
          <a:bodyPr wrap="square" lIns="0" tIns="0" rIns="0" bIns="0" rtlCol="0" anchor="t">
            <a:spAutoFit/>
          </a:bodyPr>
          <a:lstStyle/>
          <a:p>
            <a:pPr algn="l">
              <a:lnSpc>
                <a:spcPts val="1999"/>
              </a:lnSpc>
            </a:pPr>
            <a:r>
              <a:rPr lang="en-US" sz="1625" b="1" dirty="0">
                <a:solidFill>
                  <a:srgbClr val="2B4150"/>
                </a:solidFill>
                <a:latin typeface="Museo Moderno Bold"/>
                <a:ea typeface="Museo Moderno Bold"/>
                <a:cs typeface="Museo Moderno Bold"/>
                <a:sym typeface="Museo Moderno Bold"/>
              </a:rPr>
              <a:t>Real-Time Crowd Density (Bar Graph)</a:t>
            </a:r>
          </a:p>
        </p:txBody>
      </p:sp>
      <p:sp>
        <p:nvSpPr>
          <p:cNvPr id="38" name="TextBox 38"/>
          <p:cNvSpPr txBox="1"/>
          <p:nvPr/>
        </p:nvSpPr>
        <p:spPr>
          <a:xfrm>
            <a:off x="9539287" y="8098631"/>
            <a:ext cx="7684442" cy="311944"/>
          </a:xfrm>
          <a:prstGeom prst="rect">
            <a:avLst/>
          </a:prstGeom>
        </p:spPr>
        <p:txBody>
          <a:bodyPr lIns="0" tIns="0" rIns="0" bIns="0" rtlCol="0" anchor="t">
            <a:spAutoFit/>
          </a:bodyPr>
          <a:lstStyle/>
          <a:p>
            <a:pPr algn="l">
              <a:lnSpc>
                <a:spcPts val="2062"/>
              </a:lnSpc>
            </a:pPr>
            <a:r>
              <a:rPr lang="en-US" sz="1249" b="1" dirty="0">
                <a:solidFill>
                  <a:srgbClr val="2B4150"/>
                </a:solidFill>
                <a:latin typeface="Source Sans 3 Bold"/>
                <a:ea typeface="Source Sans 3 Bold"/>
                <a:cs typeface="Source Sans 3 Bold"/>
                <a:sym typeface="Source Sans 3 Bold"/>
              </a:rPr>
              <a:t>Purpose:</a:t>
            </a:r>
            <a:r>
              <a:rPr lang="en-US" sz="1249" dirty="0">
                <a:solidFill>
                  <a:srgbClr val="2B4150"/>
                </a:solidFill>
                <a:latin typeface="Source Sans 3"/>
                <a:ea typeface="Source Sans 3"/>
                <a:cs typeface="Source Sans 3"/>
                <a:sym typeface="Source Sans 3"/>
              </a:rPr>
              <a:t> Visually represents the </a:t>
            </a:r>
            <a:r>
              <a:rPr lang="en-US" sz="1249" b="1" dirty="0">
                <a:solidFill>
                  <a:srgbClr val="2B4150"/>
                </a:solidFill>
                <a:latin typeface="Source Sans 3 Bold"/>
                <a:ea typeface="Source Sans 3 Bold"/>
                <a:cs typeface="Source Sans 3 Bold"/>
                <a:sym typeface="Source Sans 3 Bold"/>
              </a:rPr>
              <a:t>current load relative to the threshold</a:t>
            </a:r>
            <a:r>
              <a:rPr lang="en-US" sz="1249" dirty="0">
                <a:solidFill>
                  <a:srgbClr val="2B4150"/>
                </a:solidFill>
                <a:latin typeface="Source Sans 3"/>
                <a:ea typeface="Source Sans 3"/>
                <a:cs typeface="Source Sans 3"/>
                <a:sym typeface="Source Sans 3"/>
              </a:rPr>
              <a:t>, acting as an actionable density gauge.</a:t>
            </a:r>
          </a:p>
        </p:txBody>
      </p:sp>
      <p:sp>
        <p:nvSpPr>
          <p:cNvPr id="39" name="TextBox 39"/>
          <p:cNvSpPr txBox="1"/>
          <p:nvPr/>
        </p:nvSpPr>
        <p:spPr>
          <a:xfrm>
            <a:off x="9539287" y="8511629"/>
            <a:ext cx="7684442" cy="576263"/>
          </a:xfrm>
          <a:prstGeom prst="rect">
            <a:avLst/>
          </a:prstGeom>
        </p:spPr>
        <p:txBody>
          <a:bodyPr lIns="0" tIns="0" rIns="0" bIns="0" rtlCol="0" anchor="t">
            <a:spAutoFit/>
          </a:bodyPr>
          <a:lstStyle/>
          <a:p>
            <a:pPr algn="l">
              <a:lnSpc>
                <a:spcPts val="2062"/>
              </a:lnSpc>
            </a:pPr>
            <a:r>
              <a:rPr lang="en-US" sz="1249" b="1">
                <a:solidFill>
                  <a:srgbClr val="2B4150"/>
                </a:solidFill>
                <a:latin typeface="Source Sans 3 Bold"/>
                <a:ea typeface="Source Sans 3 Bold"/>
                <a:cs typeface="Source Sans 3 Bold"/>
                <a:sym typeface="Source Sans 3 Bold"/>
              </a:rPr>
              <a:t>Visual Logic:</a:t>
            </a:r>
            <a:r>
              <a:rPr lang="en-US" sz="1249">
                <a:solidFill>
                  <a:srgbClr val="2B4150"/>
                </a:solidFill>
                <a:latin typeface="Source Sans 3"/>
                <a:ea typeface="Source Sans 3"/>
                <a:cs typeface="Source Sans 3"/>
                <a:sym typeface="Source Sans 3"/>
              </a:rPr>
              <a:t> The bar shows the percentage of capacity used (29/30). The bar being completely </a:t>
            </a:r>
            <a:r>
              <a:rPr lang="en-US" sz="1249" b="1">
                <a:solidFill>
                  <a:srgbClr val="2B4150"/>
                </a:solidFill>
                <a:latin typeface="Source Sans 3 Bold"/>
                <a:ea typeface="Source Sans 3 Bold"/>
                <a:cs typeface="Source Sans 3 Bold"/>
                <a:sym typeface="Source Sans 3 Bold"/>
              </a:rPr>
              <a:t>Red</a:t>
            </a:r>
            <a:r>
              <a:rPr lang="en-US" sz="1249">
                <a:solidFill>
                  <a:srgbClr val="2B4150"/>
                </a:solidFill>
                <a:latin typeface="Source Sans 3"/>
                <a:ea typeface="Source Sans 3"/>
                <a:cs typeface="Source Sans 3"/>
                <a:sym typeface="Source Sans 3"/>
              </a:rPr>
              <a:t> indicates the count is near or at capacity, serving as an instant visual alert.</a:t>
            </a:r>
          </a:p>
        </p:txBody>
      </p:sp>
      <p:pic>
        <p:nvPicPr>
          <p:cNvPr id="40" name="Picture 39" descr="A close up of a logo&#10;&#10;AI-generated content may be incorrect.">
            <a:extLst>
              <a:ext uri="{FF2B5EF4-FFF2-40B4-BE49-F238E27FC236}">
                <a16:creationId xmlns:a16="http://schemas.microsoft.com/office/drawing/2014/main" id="{503E40D5-93A3-2D53-36B2-B13B4FA10C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200" y="114300"/>
            <a:ext cx="2218347" cy="686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060996"/>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Milestone 3:</a:t>
            </a:r>
          </a:p>
        </p:txBody>
      </p:sp>
      <p:sp>
        <p:nvSpPr>
          <p:cNvPr id="7" name="TextBox 7"/>
          <p:cNvSpPr txBox="1"/>
          <p:nvPr/>
        </p:nvSpPr>
        <p:spPr>
          <a:xfrm>
            <a:off x="992238" y="2665214"/>
            <a:ext cx="6170562"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Historical Trend (Scatter Plot)</a:t>
            </a:r>
          </a:p>
        </p:txBody>
      </p:sp>
      <p:sp>
        <p:nvSpPr>
          <p:cNvPr id="8" name="TextBox 8"/>
          <p:cNvSpPr txBox="1"/>
          <p:nvPr/>
        </p:nvSpPr>
        <p:spPr>
          <a:xfrm>
            <a:off x="992238" y="3413671"/>
            <a:ext cx="7805886" cy="992981"/>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Purpose:</a:t>
            </a:r>
            <a:r>
              <a:rPr lang="en-US" sz="2187">
                <a:solidFill>
                  <a:srgbClr val="2B4150"/>
                </a:solidFill>
                <a:latin typeface="Source Sans 3"/>
                <a:ea typeface="Source Sans 3"/>
                <a:cs typeface="Source Sans 3"/>
                <a:sym typeface="Source Sans 3"/>
              </a:rPr>
              <a:t> Serves as the </a:t>
            </a:r>
            <a:r>
              <a:rPr lang="en-US" sz="2187" b="1">
                <a:solidFill>
                  <a:srgbClr val="2B4150"/>
                </a:solidFill>
                <a:latin typeface="Source Sans 3 Bold"/>
                <a:ea typeface="Source Sans 3 Bold"/>
                <a:cs typeface="Source Sans 3 Bold"/>
                <a:sym typeface="Source Sans 3 Bold"/>
              </a:rPr>
              <a:t>historical trend visualization</a:t>
            </a:r>
            <a:r>
              <a:rPr lang="en-US" sz="2187">
                <a:solidFill>
                  <a:srgbClr val="2B4150"/>
                </a:solidFill>
                <a:latin typeface="Source Sans 3"/>
                <a:ea typeface="Source Sans 3"/>
                <a:cs typeface="Source Sans 3"/>
                <a:sym typeface="Source Sans 3"/>
              </a:rPr>
              <a:t>, allowing managers to quickly assess recent count fluctuations.</a:t>
            </a:r>
          </a:p>
        </p:txBody>
      </p:sp>
      <p:sp>
        <p:nvSpPr>
          <p:cNvPr id="9" name="TextBox 9"/>
          <p:cNvSpPr txBox="1"/>
          <p:nvPr/>
        </p:nvSpPr>
        <p:spPr>
          <a:xfrm>
            <a:off x="992238" y="4576019"/>
            <a:ext cx="7805886" cy="992981"/>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Visualization:</a:t>
            </a:r>
            <a:r>
              <a:rPr lang="en-US" sz="2187">
                <a:solidFill>
                  <a:srgbClr val="2B4150"/>
                </a:solidFill>
                <a:latin typeface="Source Sans 3"/>
                <a:ea typeface="Source Sans 3"/>
                <a:cs typeface="Source Sans 3"/>
                <a:sym typeface="Source Sans 3"/>
              </a:rPr>
              <a:t> Displays a plot showing recent count points over time (a scatter plot overlaid on a connecting line).</a:t>
            </a:r>
          </a:p>
        </p:txBody>
      </p:sp>
      <p:grpSp>
        <p:nvGrpSpPr>
          <p:cNvPr id="10" name="Group 10"/>
          <p:cNvGrpSpPr>
            <a:grpSpLocks noChangeAspect="1"/>
          </p:cNvGrpSpPr>
          <p:nvPr/>
        </p:nvGrpSpPr>
        <p:grpSpPr>
          <a:xfrm>
            <a:off x="9489876" y="1975545"/>
            <a:ext cx="7805886" cy="3038921"/>
            <a:chOff x="0" y="0"/>
            <a:chExt cx="10407848" cy="4051895"/>
          </a:xfrm>
        </p:grpSpPr>
        <p:sp>
          <p:nvSpPr>
            <p:cNvPr id="11" name="Freeform 11" descr="preencoded.png"/>
            <p:cNvSpPr/>
            <p:nvPr/>
          </p:nvSpPr>
          <p:spPr>
            <a:xfrm>
              <a:off x="0" y="0"/>
              <a:ext cx="10407904" cy="4051935"/>
            </a:xfrm>
            <a:custGeom>
              <a:avLst/>
              <a:gdLst/>
              <a:ahLst/>
              <a:cxnLst/>
              <a:rect l="l" t="t" r="r" b="b"/>
              <a:pathLst>
                <a:path w="10407904" h="4051935">
                  <a:moveTo>
                    <a:pt x="0" y="0"/>
                  </a:moveTo>
                  <a:lnTo>
                    <a:pt x="10407904" y="0"/>
                  </a:lnTo>
                  <a:lnTo>
                    <a:pt x="10407904" y="4051935"/>
                  </a:lnTo>
                  <a:lnTo>
                    <a:pt x="0" y="4051935"/>
                  </a:lnTo>
                  <a:lnTo>
                    <a:pt x="0" y="0"/>
                  </a:lnTo>
                  <a:close/>
                </a:path>
              </a:pathLst>
            </a:custGeom>
            <a:blipFill>
              <a:blip r:embed="rId3"/>
              <a:stretch>
                <a:fillRect l="-36" r="-36"/>
              </a:stretch>
            </a:blipFill>
          </p:spPr>
        </p:sp>
      </p:grpSp>
      <p:grpSp>
        <p:nvGrpSpPr>
          <p:cNvPr id="12" name="Group 12"/>
          <p:cNvGrpSpPr>
            <a:grpSpLocks noChangeAspect="1"/>
          </p:cNvGrpSpPr>
          <p:nvPr/>
        </p:nvGrpSpPr>
        <p:grpSpPr>
          <a:xfrm>
            <a:off x="9489875" y="5568999"/>
            <a:ext cx="7805886" cy="3038921"/>
            <a:chOff x="0" y="0"/>
            <a:chExt cx="10407848" cy="4051895"/>
          </a:xfrm>
        </p:grpSpPr>
        <p:sp>
          <p:nvSpPr>
            <p:cNvPr id="13" name="Freeform 13" descr="preencoded.png"/>
            <p:cNvSpPr/>
            <p:nvPr/>
          </p:nvSpPr>
          <p:spPr>
            <a:xfrm>
              <a:off x="0" y="0"/>
              <a:ext cx="10407904" cy="4051935"/>
            </a:xfrm>
            <a:custGeom>
              <a:avLst/>
              <a:gdLst/>
              <a:ahLst/>
              <a:cxnLst/>
              <a:rect l="l" t="t" r="r" b="b"/>
              <a:pathLst>
                <a:path w="10407904" h="4051935">
                  <a:moveTo>
                    <a:pt x="0" y="0"/>
                  </a:moveTo>
                  <a:lnTo>
                    <a:pt x="10407904" y="0"/>
                  </a:lnTo>
                  <a:lnTo>
                    <a:pt x="10407904" y="4051935"/>
                  </a:lnTo>
                  <a:lnTo>
                    <a:pt x="0" y="4051935"/>
                  </a:lnTo>
                  <a:lnTo>
                    <a:pt x="0" y="0"/>
                  </a:lnTo>
                  <a:close/>
                </a:path>
              </a:pathLst>
            </a:custGeom>
            <a:blipFill>
              <a:blip r:embed="rId4"/>
              <a:stretch>
                <a:fillRect l="-4291" r="-4291"/>
              </a:stretch>
            </a:blipFill>
          </p:spPr>
        </p:sp>
      </p:grpSp>
      <p:pic>
        <p:nvPicPr>
          <p:cNvPr id="14" name="Picture 13" descr="A close up of a logo&#10;&#10;AI-generated content may be incorrect.">
            <a:extLst>
              <a:ext uri="{FF2B5EF4-FFF2-40B4-BE49-F238E27FC236}">
                <a16:creationId xmlns:a16="http://schemas.microsoft.com/office/drawing/2014/main" id="{28C6FDC9-6953-B24A-2D30-E027DC81C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447056"/>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Milestone 3:</a:t>
            </a:r>
          </a:p>
        </p:txBody>
      </p:sp>
      <p:sp>
        <p:nvSpPr>
          <p:cNvPr id="7" name="TextBox 7"/>
          <p:cNvSpPr txBox="1"/>
          <p:nvPr/>
        </p:nvSpPr>
        <p:spPr>
          <a:xfrm>
            <a:off x="992238" y="3051274"/>
            <a:ext cx="7805886" cy="1082279"/>
          </a:xfrm>
          <a:prstGeom prst="rect">
            <a:avLst/>
          </a:prstGeom>
        </p:spPr>
        <p:txBody>
          <a:bodyPr lIns="0" tIns="0" rIns="0" bIns="0" rtlCol="0" anchor="t">
            <a:spAutoFit/>
          </a:bodyPr>
          <a:lstStyle/>
          <a:p>
            <a:pPr algn="l">
              <a:lnSpc>
                <a:spcPts val="4125"/>
              </a:lnSpc>
            </a:pPr>
            <a:r>
              <a:rPr lang="en-US" sz="3312" b="1">
                <a:solidFill>
                  <a:srgbClr val="124E73"/>
                </a:solidFill>
                <a:latin typeface="Museo Moderno Bold"/>
                <a:ea typeface="Museo Moderno Bold"/>
                <a:cs typeface="Museo Moderno Bold"/>
                <a:sym typeface="Museo Moderno Bold"/>
              </a:rPr>
              <a:t>Total Area Wise Graph and Alert Feature</a:t>
            </a:r>
          </a:p>
        </p:txBody>
      </p:sp>
      <p:sp>
        <p:nvSpPr>
          <p:cNvPr id="8" name="TextBox 8"/>
          <p:cNvSpPr txBox="1"/>
          <p:nvPr/>
        </p:nvSpPr>
        <p:spPr>
          <a:xfrm>
            <a:off x="992238" y="4331345"/>
            <a:ext cx="7805886" cy="1446610"/>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Total Area Wise Graph:</a:t>
            </a:r>
            <a:r>
              <a:rPr lang="en-US" sz="2187">
                <a:solidFill>
                  <a:srgbClr val="2B4150"/>
                </a:solidFill>
                <a:latin typeface="Source Sans 3"/>
                <a:ea typeface="Source Sans 3"/>
                <a:cs typeface="Source Sans 3"/>
                <a:sym typeface="Source Sans 3"/>
              </a:rPr>
              <a:t> Shows the </a:t>
            </a:r>
            <a:r>
              <a:rPr lang="en-US" sz="2187" b="1">
                <a:solidFill>
                  <a:srgbClr val="2B4150"/>
                </a:solidFill>
                <a:latin typeface="Source Sans 3 Bold"/>
                <a:ea typeface="Source Sans 3 Bold"/>
                <a:cs typeface="Source Sans 3 Bold"/>
                <a:sym typeface="Source Sans 3 Bold"/>
              </a:rPr>
              <a:t>count over a longer time scale</a:t>
            </a:r>
            <a:r>
              <a:rPr lang="en-US" sz="2187">
                <a:solidFill>
                  <a:srgbClr val="2B4150"/>
                </a:solidFill>
                <a:latin typeface="Source Sans 3"/>
                <a:ea typeface="Source Sans 3"/>
                <a:cs typeface="Source Sans 3"/>
                <a:sym typeface="Source Sans 3"/>
              </a:rPr>
              <a:t> ("Total Crowd Trend"), representing the overall usage pattern for the current user/area.</a:t>
            </a:r>
          </a:p>
        </p:txBody>
      </p:sp>
      <p:sp>
        <p:nvSpPr>
          <p:cNvPr id="9" name="TextBox 9"/>
          <p:cNvSpPr txBox="1"/>
          <p:nvPr/>
        </p:nvSpPr>
        <p:spPr>
          <a:xfrm>
            <a:off x="992238" y="5947321"/>
            <a:ext cx="7805886" cy="1446610"/>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Alert Feature (Purpose):</a:t>
            </a:r>
            <a:r>
              <a:rPr lang="en-US" sz="2187">
                <a:solidFill>
                  <a:srgbClr val="2B4150"/>
                </a:solidFill>
                <a:latin typeface="Source Sans 3"/>
                <a:ea typeface="Source Sans 3"/>
                <a:cs typeface="Source Sans 3"/>
                <a:sym typeface="Source Sans 3"/>
              </a:rPr>
              <a:t> Confirms the system's ability to trigger and display an </a:t>
            </a:r>
            <a:r>
              <a:rPr lang="en-US" sz="2187" b="1">
                <a:solidFill>
                  <a:srgbClr val="2B4150"/>
                </a:solidFill>
                <a:latin typeface="Source Sans 3 Bold"/>
                <a:ea typeface="Source Sans 3 Bold"/>
                <a:cs typeface="Source Sans 3 Bold"/>
                <a:sym typeface="Source Sans 3 Bold"/>
              </a:rPr>
              <a:t>immediate, actionable alert</a:t>
            </a:r>
            <a:r>
              <a:rPr lang="en-US" sz="2187">
                <a:solidFill>
                  <a:srgbClr val="2B4150"/>
                </a:solidFill>
                <a:latin typeface="Source Sans 3"/>
                <a:ea typeface="Source Sans 3"/>
                <a:cs typeface="Source Sans 3"/>
                <a:sym typeface="Source Sans 3"/>
              </a:rPr>
              <a:t> when the capacity threshold is nearly exceeded.</a:t>
            </a:r>
          </a:p>
        </p:txBody>
      </p:sp>
      <p:sp>
        <p:nvSpPr>
          <p:cNvPr id="10" name="TextBox 10"/>
          <p:cNvSpPr txBox="1"/>
          <p:nvPr/>
        </p:nvSpPr>
        <p:spPr>
          <a:xfrm>
            <a:off x="992238" y="7563296"/>
            <a:ext cx="7805886" cy="992981"/>
          </a:xfrm>
          <a:prstGeom prst="rect">
            <a:avLst/>
          </a:prstGeom>
        </p:spPr>
        <p:txBody>
          <a:bodyPr lIns="0" tIns="0" rIns="0" bIns="0" rtlCol="0" anchor="t">
            <a:spAutoFit/>
          </a:bodyPr>
          <a:lstStyle/>
          <a:p>
            <a:pPr algn="l">
              <a:lnSpc>
                <a:spcPts val="3562"/>
              </a:lnSpc>
            </a:pPr>
            <a:r>
              <a:rPr lang="en-US" sz="2187" b="1">
                <a:solidFill>
                  <a:srgbClr val="2B4150"/>
                </a:solidFill>
                <a:latin typeface="Source Sans 3 Bold"/>
                <a:ea typeface="Source Sans 3 Bold"/>
                <a:cs typeface="Source Sans 3 Bold"/>
                <a:sym typeface="Source Sans 3 Bold"/>
              </a:rPr>
              <a:t>Alert Display:</a:t>
            </a:r>
            <a:r>
              <a:rPr lang="en-US" sz="2187">
                <a:solidFill>
                  <a:srgbClr val="2B4150"/>
                </a:solidFill>
                <a:latin typeface="Source Sans 3"/>
                <a:ea typeface="Source Sans 3"/>
                <a:cs typeface="Source Sans 3"/>
                <a:sym typeface="Source Sans 3"/>
              </a:rPr>
              <a:t> The alert is visible as the high-priority </a:t>
            </a:r>
            <a:r>
              <a:rPr lang="en-US" sz="2187" b="1">
                <a:solidFill>
                  <a:srgbClr val="2B4150"/>
                </a:solidFill>
                <a:latin typeface="Source Sans 3 Bold"/>
                <a:ea typeface="Source Sans 3 Bold"/>
                <a:cs typeface="Source Sans 3 Bold"/>
                <a:sym typeface="Source Sans 3 Bold"/>
              </a:rPr>
              <a:t>CRITICAL CROWD LEVEL!</a:t>
            </a:r>
            <a:r>
              <a:rPr lang="en-US" sz="2187">
                <a:solidFill>
                  <a:srgbClr val="2B4150"/>
                </a:solidFill>
                <a:latin typeface="Source Sans 3"/>
                <a:ea typeface="Source Sans 3"/>
                <a:cs typeface="Source Sans 3"/>
                <a:sym typeface="Source Sans 3"/>
              </a:rPr>
              <a:t> red box in the bottom-right corner.</a:t>
            </a:r>
          </a:p>
        </p:txBody>
      </p:sp>
      <p:grpSp>
        <p:nvGrpSpPr>
          <p:cNvPr id="11" name="Group 11"/>
          <p:cNvGrpSpPr>
            <a:grpSpLocks noChangeAspect="1"/>
          </p:cNvGrpSpPr>
          <p:nvPr/>
        </p:nvGrpSpPr>
        <p:grpSpPr>
          <a:xfrm>
            <a:off x="9499401" y="2905125"/>
            <a:ext cx="7805886" cy="4048125"/>
            <a:chOff x="0" y="0"/>
            <a:chExt cx="10407848" cy="5397500"/>
          </a:xfrm>
        </p:grpSpPr>
        <p:sp>
          <p:nvSpPr>
            <p:cNvPr id="12" name="Freeform 12" descr="preencoded.png"/>
            <p:cNvSpPr/>
            <p:nvPr/>
          </p:nvSpPr>
          <p:spPr>
            <a:xfrm>
              <a:off x="0" y="0"/>
              <a:ext cx="10407904" cy="5397500"/>
            </a:xfrm>
            <a:custGeom>
              <a:avLst/>
              <a:gdLst/>
              <a:ahLst/>
              <a:cxnLst/>
              <a:rect l="l" t="t" r="r" b="b"/>
              <a:pathLst>
                <a:path w="10407904" h="5397500">
                  <a:moveTo>
                    <a:pt x="0" y="0"/>
                  </a:moveTo>
                  <a:lnTo>
                    <a:pt x="10407904" y="0"/>
                  </a:lnTo>
                  <a:lnTo>
                    <a:pt x="10407904" y="5397500"/>
                  </a:lnTo>
                  <a:lnTo>
                    <a:pt x="0" y="5397500"/>
                  </a:lnTo>
                  <a:lnTo>
                    <a:pt x="0" y="0"/>
                  </a:lnTo>
                  <a:close/>
                </a:path>
              </a:pathLst>
            </a:custGeom>
            <a:blipFill>
              <a:blip r:embed="rId3"/>
              <a:stretch>
                <a:fillRect l="-6101" r="-6101"/>
              </a:stretch>
            </a:blipFill>
          </p:spPr>
        </p:sp>
      </p:grpSp>
      <p:pic>
        <p:nvPicPr>
          <p:cNvPr id="13" name="Picture 12" descr="A close up of a logo&#10;&#10;AI-generated content may be incorrect.">
            <a:extLst>
              <a:ext uri="{FF2B5EF4-FFF2-40B4-BE49-F238E27FC236}">
                <a16:creationId xmlns:a16="http://schemas.microsoft.com/office/drawing/2014/main" id="{312864D1-E0CC-AA0E-D2DB-B8724BF78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028700"/>
            <a:ext cx="10361562" cy="461665"/>
          </a:xfrm>
          <a:prstGeom prst="rect">
            <a:avLst/>
          </a:prstGeom>
        </p:spPr>
        <p:txBody>
          <a:bodyPr wrap="square" lIns="0" tIns="0" rIns="0" bIns="0" rtlCol="0" anchor="t">
            <a:spAutoFit/>
          </a:bodyPr>
          <a:lstStyle/>
          <a:p>
            <a:pPr algn="l">
              <a:lnSpc>
                <a:spcPts val="3625"/>
              </a:lnSpc>
            </a:pPr>
            <a:r>
              <a:rPr lang="en-US" sz="2874" b="1" dirty="0">
                <a:solidFill>
                  <a:srgbClr val="124E73"/>
                </a:solidFill>
                <a:latin typeface="Museo Moderno Bold"/>
                <a:ea typeface="Museo Moderno Bold"/>
                <a:cs typeface="Museo Moderno Bold"/>
                <a:sym typeface="Museo Moderno Bold"/>
              </a:rPr>
              <a:t>Milestone 4: Comprehensive System Control &amp; Reporting</a:t>
            </a:r>
          </a:p>
        </p:txBody>
      </p:sp>
      <p:sp>
        <p:nvSpPr>
          <p:cNvPr id="7" name="TextBox 7"/>
          <p:cNvSpPr txBox="1"/>
          <p:nvPr/>
        </p:nvSpPr>
        <p:spPr>
          <a:xfrm>
            <a:off x="992238" y="1572220"/>
            <a:ext cx="16303526" cy="577722"/>
          </a:xfrm>
          <a:prstGeom prst="rect">
            <a:avLst/>
          </a:prstGeom>
        </p:spPr>
        <p:txBody>
          <a:bodyPr lIns="0" tIns="0" rIns="0" bIns="0" rtlCol="0" anchor="t">
            <a:spAutoFit/>
          </a:bodyPr>
          <a:lstStyle/>
          <a:p>
            <a:pPr algn="l">
              <a:lnSpc>
                <a:spcPts val="2312"/>
              </a:lnSpc>
            </a:pPr>
            <a:r>
              <a:rPr lang="en-US" sz="1600" dirty="0">
                <a:solidFill>
                  <a:srgbClr val="2B4150"/>
                </a:solidFill>
                <a:latin typeface="Source Sans 3"/>
                <a:ea typeface="Source Sans 3"/>
                <a:cs typeface="Source Sans 3"/>
                <a:sym typeface="Source Sans 3"/>
              </a:rPr>
              <a:t>The final milestone adds critical administrative features, enabling full control over the system, robust reporting capabilities, and secure access management, making the system enterprise-ready.</a:t>
            </a:r>
          </a:p>
        </p:txBody>
      </p:sp>
      <p:grpSp>
        <p:nvGrpSpPr>
          <p:cNvPr id="8" name="Group 8"/>
          <p:cNvGrpSpPr/>
          <p:nvPr/>
        </p:nvGrpSpPr>
        <p:grpSpPr>
          <a:xfrm>
            <a:off x="982712" y="2319635"/>
            <a:ext cx="8951119" cy="1376809"/>
            <a:chOff x="0" y="0"/>
            <a:chExt cx="11934825" cy="1835745"/>
          </a:xfrm>
        </p:grpSpPr>
        <p:sp>
          <p:nvSpPr>
            <p:cNvPr id="9" name="Freeform 9"/>
            <p:cNvSpPr/>
            <p:nvPr/>
          </p:nvSpPr>
          <p:spPr>
            <a:xfrm>
              <a:off x="12700" y="12700"/>
              <a:ext cx="11909425" cy="1810258"/>
            </a:xfrm>
            <a:custGeom>
              <a:avLst/>
              <a:gdLst/>
              <a:ahLst/>
              <a:cxnLst/>
              <a:rect l="l" t="t" r="r" b="b"/>
              <a:pathLst>
                <a:path w="11909425" h="1810258">
                  <a:moveTo>
                    <a:pt x="0" y="36830"/>
                  </a:moveTo>
                  <a:cubicBezTo>
                    <a:pt x="0" y="16510"/>
                    <a:pt x="16637" y="0"/>
                    <a:pt x="37338" y="0"/>
                  </a:cubicBezTo>
                  <a:lnTo>
                    <a:pt x="11872087" y="0"/>
                  </a:lnTo>
                  <a:cubicBezTo>
                    <a:pt x="11892661" y="0"/>
                    <a:pt x="11909425" y="16510"/>
                    <a:pt x="11909425" y="36830"/>
                  </a:cubicBezTo>
                  <a:lnTo>
                    <a:pt x="11909425" y="1773428"/>
                  </a:lnTo>
                  <a:cubicBezTo>
                    <a:pt x="11909425" y="1793748"/>
                    <a:pt x="11892788" y="1810258"/>
                    <a:pt x="11872087" y="1810258"/>
                  </a:cubicBezTo>
                  <a:lnTo>
                    <a:pt x="37338" y="1810258"/>
                  </a:lnTo>
                  <a:cubicBezTo>
                    <a:pt x="16764" y="1810258"/>
                    <a:pt x="0" y="1793748"/>
                    <a:pt x="0" y="1773428"/>
                  </a:cubicBezTo>
                  <a:close/>
                </a:path>
              </a:pathLst>
            </a:custGeom>
            <a:solidFill>
              <a:srgbClr val="FFFCF5"/>
            </a:solidFill>
            <a:ln w="12700">
              <a:solidFill>
                <a:srgbClr val="000000"/>
              </a:solidFill>
            </a:ln>
          </p:spPr>
        </p:sp>
        <p:sp>
          <p:nvSpPr>
            <p:cNvPr id="10" name="Freeform 10"/>
            <p:cNvSpPr/>
            <p:nvPr/>
          </p:nvSpPr>
          <p:spPr>
            <a:xfrm>
              <a:off x="0" y="0"/>
              <a:ext cx="11934825" cy="1835658"/>
            </a:xfrm>
            <a:custGeom>
              <a:avLst/>
              <a:gdLst/>
              <a:ahLst/>
              <a:cxnLst/>
              <a:rect l="l" t="t" r="r" b="b"/>
              <a:pathLst>
                <a:path w="11934825" h="1835658">
                  <a:moveTo>
                    <a:pt x="0" y="49530"/>
                  </a:moveTo>
                  <a:cubicBezTo>
                    <a:pt x="0" y="22098"/>
                    <a:pt x="22479" y="0"/>
                    <a:pt x="50038" y="0"/>
                  </a:cubicBezTo>
                  <a:lnTo>
                    <a:pt x="11884787" y="0"/>
                  </a:lnTo>
                  <a:lnTo>
                    <a:pt x="11884787" y="12700"/>
                  </a:lnTo>
                  <a:lnTo>
                    <a:pt x="11884787" y="0"/>
                  </a:lnTo>
                  <a:cubicBezTo>
                    <a:pt x="11912219" y="0"/>
                    <a:pt x="11934825" y="22098"/>
                    <a:pt x="11934825" y="49530"/>
                  </a:cubicBezTo>
                  <a:lnTo>
                    <a:pt x="11922125" y="49530"/>
                  </a:lnTo>
                  <a:lnTo>
                    <a:pt x="11934825" y="49530"/>
                  </a:lnTo>
                  <a:lnTo>
                    <a:pt x="11934825" y="1786128"/>
                  </a:lnTo>
                  <a:lnTo>
                    <a:pt x="11922125" y="1786128"/>
                  </a:lnTo>
                  <a:lnTo>
                    <a:pt x="11934825" y="1786128"/>
                  </a:lnTo>
                  <a:cubicBezTo>
                    <a:pt x="11934825" y="1813687"/>
                    <a:pt x="11912346" y="1835658"/>
                    <a:pt x="11884787" y="1835658"/>
                  </a:cubicBezTo>
                  <a:lnTo>
                    <a:pt x="11884787" y="1822958"/>
                  </a:lnTo>
                  <a:lnTo>
                    <a:pt x="11884787" y="1835658"/>
                  </a:lnTo>
                  <a:lnTo>
                    <a:pt x="50038" y="1835658"/>
                  </a:lnTo>
                  <a:lnTo>
                    <a:pt x="50038" y="1822958"/>
                  </a:lnTo>
                  <a:lnTo>
                    <a:pt x="50038" y="1835658"/>
                  </a:lnTo>
                  <a:cubicBezTo>
                    <a:pt x="22606" y="1835658"/>
                    <a:pt x="0" y="1813560"/>
                    <a:pt x="0" y="1786128"/>
                  </a:cubicBezTo>
                  <a:lnTo>
                    <a:pt x="0" y="49530"/>
                  </a:lnTo>
                  <a:lnTo>
                    <a:pt x="12700" y="49530"/>
                  </a:lnTo>
                  <a:lnTo>
                    <a:pt x="0" y="49530"/>
                  </a:lnTo>
                  <a:moveTo>
                    <a:pt x="25400" y="49530"/>
                  </a:moveTo>
                  <a:lnTo>
                    <a:pt x="25400" y="1786128"/>
                  </a:lnTo>
                  <a:lnTo>
                    <a:pt x="12700" y="1786128"/>
                  </a:lnTo>
                  <a:lnTo>
                    <a:pt x="25400" y="1786128"/>
                  </a:lnTo>
                  <a:cubicBezTo>
                    <a:pt x="25400" y="1799336"/>
                    <a:pt x="36322" y="1810258"/>
                    <a:pt x="50038" y="1810258"/>
                  </a:cubicBezTo>
                  <a:lnTo>
                    <a:pt x="11884787" y="1810258"/>
                  </a:lnTo>
                  <a:cubicBezTo>
                    <a:pt x="11898503" y="1810258"/>
                    <a:pt x="11909425" y="1799336"/>
                    <a:pt x="11909425" y="1786128"/>
                  </a:cubicBezTo>
                  <a:lnTo>
                    <a:pt x="11909425" y="49530"/>
                  </a:lnTo>
                  <a:cubicBezTo>
                    <a:pt x="11909425" y="36322"/>
                    <a:pt x="11898503" y="25400"/>
                    <a:pt x="11884787" y="25400"/>
                  </a:cubicBezTo>
                  <a:lnTo>
                    <a:pt x="50038" y="25400"/>
                  </a:lnTo>
                  <a:lnTo>
                    <a:pt x="50038" y="12700"/>
                  </a:lnTo>
                  <a:lnTo>
                    <a:pt x="50038" y="25400"/>
                  </a:lnTo>
                  <a:cubicBezTo>
                    <a:pt x="36322" y="25400"/>
                    <a:pt x="25400" y="36322"/>
                    <a:pt x="25400" y="49530"/>
                  </a:cubicBezTo>
                  <a:close/>
                </a:path>
              </a:pathLst>
            </a:custGeom>
            <a:solidFill>
              <a:srgbClr val="D9D4C9"/>
            </a:solidFill>
            <a:ln w="12700">
              <a:solidFill>
                <a:srgbClr val="000000"/>
              </a:solidFill>
            </a:ln>
          </p:spPr>
        </p:sp>
      </p:grpSp>
      <p:grpSp>
        <p:nvGrpSpPr>
          <p:cNvPr id="11" name="Group 11"/>
          <p:cNvGrpSpPr>
            <a:grpSpLocks noChangeAspect="1"/>
          </p:cNvGrpSpPr>
          <p:nvPr/>
        </p:nvGrpSpPr>
        <p:grpSpPr>
          <a:xfrm>
            <a:off x="900856" y="2237780"/>
            <a:ext cx="221010" cy="221010"/>
            <a:chOff x="0" y="0"/>
            <a:chExt cx="294680" cy="294680"/>
          </a:xfrm>
        </p:grpSpPr>
        <p:sp>
          <p:nvSpPr>
            <p:cNvPr id="12" name="Freeform 12"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3"/>
              <a:stretch>
                <a:fillRect r="-13" b="-13"/>
              </a:stretch>
            </a:blipFill>
          </p:spPr>
        </p:sp>
      </p:grpSp>
      <p:grpSp>
        <p:nvGrpSpPr>
          <p:cNvPr id="13" name="Group 13"/>
          <p:cNvGrpSpPr>
            <a:grpSpLocks noChangeAspect="1"/>
          </p:cNvGrpSpPr>
          <p:nvPr/>
        </p:nvGrpSpPr>
        <p:grpSpPr>
          <a:xfrm>
            <a:off x="9794676" y="3557290"/>
            <a:ext cx="221010" cy="221010"/>
            <a:chOff x="0" y="0"/>
            <a:chExt cx="294680" cy="294680"/>
          </a:xfrm>
        </p:grpSpPr>
        <p:sp>
          <p:nvSpPr>
            <p:cNvPr id="14" name="Freeform 14"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4"/>
              <a:stretch>
                <a:fillRect r="-13" b="-13"/>
              </a:stretch>
            </a:blipFill>
          </p:spPr>
        </p:sp>
      </p:grpSp>
      <p:sp>
        <p:nvSpPr>
          <p:cNvPr id="15" name="TextBox 15"/>
          <p:cNvSpPr txBox="1"/>
          <p:nvPr/>
        </p:nvSpPr>
        <p:spPr>
          <a:xfrm>
            <a:off x="1287661" y="2551212"/>
            <a:ext cx="3304878" cy="282129"/>
          </a:xfrm>
          <a:prstGeom prst="rect">
            <a:avLst/>
          </a:prstGeom>
        </p:spPr>
        <p:txBody>
          <a:bodyPr wrap="square" lIns="0" tIns="0" rIns="0" bIns="0" rtlCol="0" anchor="t">
            <a:spAutoFit/>
          </a:bodyPr>
          <a:lstStyle/>
          <a:p>
            <a:pPr algn="l">
              <a:lnSpc>
                <a:spcPts val="2249"/>
              </a:lnSpc>
            </a:pPr>
            <a:r>
              <a:rPr lang="en-US" sz="1812" b="1" dirty="0">
                <a:solidFill>
                  <a:srgbClr val="2B4150"/>
                </a:solidFill>
                <a:latin typeface="Museo Moderno Bold"/>
                <a:ea typeface="Museo Moderno Bold"/>
                <a:cs typeface="Museo Moderno Bold"/>
                <a:sym typeface="Museo Moderno Bold"/>
              </a:rPr>
              <a:t>Admin Camera Management</a:t>
            </a:r>
          </a:p>
        </p:txBody>
      </p:sp>
      <p:sp>
        <p:nvSpPr>
          <p:cNvPr id="16" name="TextBox 16"/>
          <p:cNvSpPr txBox="1"/>
          <p:nvPr/>
        </p:nvSpPr>
        <p:spPr>
          <a:xfrm>
            <a:off x="1287661" y="3030141"/>
            <a:ext cx="8341221" cy="361355"/>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Introduced </a:t>
            </a:r>
            <a:r>
              <a:rPr lang="en-US" sz="1437" b="1">
                <a:solidFill>
                  <a:srgbClr val="2B4150"/>
                </a:solidFill>
                <a:latin typeface="Source Sans 3 Bold"/>
                <a:ea typeface="Source Sans 3 Bold"/>
                <a:cs typeface="Source Sans 3 Bold"/>
                <a:sym typeface="Source Sans 3 Bold"/>
              </a:rPr>
              <a:t>administrative controls</a:t>
            </a:r>
            <a:r>
              <a:rPr lang="en-US" sz="1437">
                <a:solidFill>
                  <a:srgbClr val="2B4150"/>
                </a:solidFill>
                <a:latin typeface="Source Sans 3"/>
                <a:ea typeface="Source Sans 3"/>
                <a:cs typeface="Source Sans 3"/>
                <a:sym typeface="Source Sans 3"/>
              </a:rPr>
              <a:t> for efficient management and configuration of all connected cameras.</a:t>
            </a:r>
          </a:p>
        </p:txBody>
      </p:sp>
      <p:grpSp>
        <p:nvGrpSpPr>
          <p:cNvPr id="17" name="Group 17"/>
          <p:cNvGrpSpPr/>
          <p:nvPr/>
        </p:nvGrpSpPr>
        <p:grpSpPr>
          <a:xfrm>
            <a:off x="982712" y="3861644"/>
            <a:ext cx="8951119" cy="1671489"/>
            <a:chOff x="0" y="0"/>
            <a:chExt cx="11934825" cy="2228652"/>
          </a:xfrm>
        </p:grpSpPr>
        <p:sp>
          <p:nvSpPr>
            <p:cNvPr id="18" name="Freeform 18"/>
            <p:cNvSpPr/>
            <p:nvPr/>
          </p:nvSpPr>
          <p:spPr>
            <a:xfrm>
              <a:off x="12700" y="12700"/>
              <a:ext cx="11909425" cy="2203196"/>
            </a:xfrm>
            <a:custGeom>
              <a:avLst/>
              <a:gdLst/>
              <a:ahLst/>
              <a:cxnLst/>
              <a:rect l="l" t="t" r="r" b="b"/>
              <a:pathLst>
                <a:path w="11909425" h="2203196">
                  <a:moveTo>
                    <a:pt x="0" y="36830"/>
                  </a:moveTo>
                  <a:cubicBezTo>
                    <a:pt x="0" y="16510"/>
                    <a:pt x="16637" y="0"/>
                    <a:pt x="37211" y="0"/>
                  </a:cubicBezTo>
                  <a:lnTo>
                    <a:pt x="11872214" y="0"/>
                  </a:lnTo>
                  <a:cubicBezTo>
                    <a:pt x="11892788" y="0"/>
                    <a:pt x="11909425" y="16510"/>
                    <a:pt x="11909425" y="36830"/>
                  </a:cubicBezTo>
                  <a:lnTo>
                    <a:pt x="11909425" y="2166366"/>
                  </a:lnTo>
                  <a:cubicBezTo>
                    <a:pt x="11909425" y="2186686"/>
                    <a:pt x="11892788" y="2203196"/>
                    <a:pt x="11872214" y="2203196"/>
                  </a:cubicBezTo>
                  <a:lnTo>
                    <a:pt x="37211" y="2203196"/>
                  </a:lnTo>
                  <a:cubicBezTo>
                    <a:pt x="16637" y="2203196"/>
                    <a:pt x="0" y="2186686"/>
                    <a:pt x="0" y="2166366"/>
                  </a:cubicBezTo>
                  <a:close/>
                </a:path>
              </a:pathLst>
            </a:custGeom>
            <a:solidFill>
              <a:srgbClr val="FFFCF5"/>
            </a:solidFill>
            <a:ln w="12700">
              <a:solidFill>
                <a:srgbClr val="000000"/>
              </a:solidFill>
            </a:ln>
          </p:spPr>
        </p:sp>
        <p:sp>
          <p:nvSpPr>
            <p:cNvPr id="19" name="Freeform 19"/>
            <p:cNvSpPr/>
            <p:nvPr/>
          </p:nvSpPr>
          <p:spPr>
            <a:xfrm>
              <a:off x="0" y="0"/>
              <a:ext cx="11934825" cy="2228596"/>
            </a:xfrm>
            <a:custGeom>
              <a:avLst/>
              <a:gdLst/>
              <a:ahLst/>
              <a:cxnLst/>
              <a:rect l="l" t="t" r="r" b="b"/>
              <a:pathLst>
                <a:path w="11934825" h="2228596">
                  <a:moveTo>
                    <a:pt x="0" y="49530"/>
                  </a:moveTo>
                  <a:cubicBezTo>
                    <a:pt x="0" y="22098"/>
                    <a:pt x="22479" y="0"/>
                    <a:pt x="49911" y="0"/>
                  </a:cubicBezTo>
                  <a:lnTo>
                    <a:pt x="11884914" y="0"/>
                  </a:lnTo>
                  <a:lnTo>
                    <a:pt x="11884914" y="12700"/>
                  </a:lnTo>
                  <a:lnTo>
                    <a:pt x="11884914" y="0"/>
                  </a:lnTo>
                  <a:cubicBezTo>
                    <a:pt x="11912346" y="0"/>
                    <a:pt x="11934825" y="22098"/>
                    <a:pt x="11934825" y="49530"/>
                  </a:cubicBezTo>
                  <a:lnTo>
                    <a:pt x="11922125" y="49530"/>
                  </a:lnTo>
                  <a:lnTo>
                    <a:pt x="11934825" y="49530"/>
                  </a:lnTo>
                  <a:lnTo>
                    <a:pt x="11934825" y="2179066"/>
                  </a:lnTo>
                  <a:lnTo>
                    <a:pt x="11922125" y="2179066"/>
                  </a:lnTo>
                  <a:lnTo>
                    <a:pt x="11934825" y="2179066"/>
                  </a:lnTo>
                  <a:cubicBezTo>
                    <a:pt x="11934825" y="2206498"/>
                    <a:pt x="11912346" y="2228596"/>
                    <a:pt x="11884914" y="2228596"/>
                  </a:cubicBezTo>
                  <a:lnTo>
                    <a:pt x="11884914" y="2215896"/>
                  </a:lnTo>
                  <a:lnTo>
                    <a:pt x="11884914" y="2228596"/>
                  </a:lnTo>
                  <a:lnTo>
                    <a:pt x="49911" y="2228596"/>
                  </a:lnTo>
                  <a:lnTo>
                    <a:pt x="49911" y="2215896"/>
                  </a:lnTo>
                  <a:lnTo>
                    <a:pt x="49911" y="2228596"/>
                  </a:lnTo>
                  <a:cubicBezTo>
                    <a:pt x="22479" y="2228596"/>
                    <a:pt x="0" y="2206498"/>
                    <a:pt x="0" y="2179066"/>
                  </a:cubicBezTo>
                  <a:lnTo>
                    <a:pt x="0" y="49530"/>
                  </a:lnTo>
                  <a:lnTo>
                    <a:pt x="12700" y="49530"/>
                  </a:lnTo>
                  <a:lnTo>
                    <a:pt x="0" y="49530"/>
                  </a:lnTo>
                  <a:moveTo>
                    <a:pt x="25400" y="49530"/>
                  </a:moveTo>
                  <a:lnTo>
                    <a:pt x="25400" y="2179066"/>
                  </a:lnTo>
                  <a:lnTo>
                    <a:pt x="12700" y="2179066"/>
                  </a:lnTo>
                  <a:lnTo>
                    <a:pt x="25400" y="2179066"/>
                  </a:lnTo>
                  <a:cubicBezTo>
                    <a:pt x="25400" y="2192274"/>
                    <a:pt x="36322" y="2203196"/>
                    <a:pt x="49911" y="2203196"/>
                  </a:cubicBezTo>
                  <a:lnTo>
                    <a:pt x="11884914" y="2203196"/>
                  </a:lnTo>
                  <a:cubicBezTo>
                    <a:pt x="11898503" y="2203196"/>
                    <a:pt x="11909425" y="2192274"/>
                    <a:pt x="11909425" y="2179066"/>
                  </a:cubicBezTo>
                  <a:lnTo>
                    <a:pt x="11909425" y="49530"/>
                  </a:lnTo>
                  <a:cubicBezTo>
                    <a:pt x="11909425" y="36322"/>
                    <a:pt x="11898503" y="25400"/>
                    <a:pt x="11884914" y="25400"/>
                  </a:cubicBezTo>
                  <a:lnTo>
                    <a:pt x="49911" y="25400"/>
                  </a:lnTo>
                  <a:lnTo>
                    <a:pt x="49911" y="12700"/>
                  </a:lnTo>
                  <a:lnTo>
                    <a:pt x="49911" y="25400"/>
                  </a:lnTo>
                  <a:cubicBezTo>
                    <a:pt x="36322" y="25400"/>
                    <a:pt x="25400" y="36322"/>
                    <a:pt x="25400" y="49530"/>
                  </a:cubicBezTo>
                  <a:close/>
                </a:path>
              </a:pathLst>
            </a:custGeom>
            <a:solidFill>
              <a:srgbClr val="D9D4C9"/>
            </a:solidFill>
            <a:ln w="12700">
              <a:solidFill>
                <a:srgbClr val="000000"/>
              </a:solidFill>
            </a:ln>
          </p:spPr>
        </p:sp>
      </p:grpSp>
      <p:grpSp>
        <p:nvGrpSpPr>
          <p:cNvPr id="20" name="Group 20"/>
          <p:cNvGrpSpPr>
            <a:grpSpLocks noChangeAspect="1"/>
          </p:cNvGrpSpPr>
          <p:nvPr/>
        </p:nvGrpSpPr>
        <p:grpSpPr>
          <a:xfrm>
            <a:off x="900856" y="3779787"/>
            <a:ext cx="221010" cy="221010"/>
            <a:chOff x="0" y="0"/>
            <a:chExt cx="294680" cy="294680"/>
          </a:xfrm>
        </p:grpSpPr>
        <p:sp>
          <p:nvSpPr>
            <p:cNvPr id="21" name="Freeform 21"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3"/>
              <a:stretch>
                <a:fillRect r="-13" b="-13"/>
              </a:stretch>
            </a:blipFill>
          </p:spPr>
        </p:sp>
      </p:grpSp>
      <p:grpSp>
        <p:nvGrpSpPr>
          <p:cNvPr id="22" name="Group 22"/>
          <p:cNvGrpSpPr>
            <a:grpSpLocks noChangeAspect="1"/>
          </p:cNvGrpSpPr>
          <p:nvPr/>
        </p:nvGrpSpPr>
        <p:grpSpPr>
          <a:xfrm>
            <a:off x="9794676" y="5393977"/>
            <a:ext cx="221010" cy="221010"/>
            <a:chOff x="0" y="0"/>
            <a:chExt cx="294680" cy="294680"/>
          </a:xfrm>
        </p:grpSpPr>
        <p:sp>
          <p:nvSpPr>
            <p:cNvPr id="23" name="Freeform 23"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4"/>
              <a:stretch>
                <a:fillRect r="-13" b="-13"/>
              </a:stretch>
            </a:blipFill>
          </p:spPr>
        </p:sp>
      </p:grpSp>
      <p:sp>
        <p:nvSpPr>
          <p:cNvPr id="24" name="TextBox 24"/>
          <p:cNvSpPr txBox="1"/>
          <p:nvPr/>
        </p:nvSpPr>
        <p:spPr>
          <a:xfrm>
            <a:off x="1287661" y="4092476"/>
            <a:ext cx="2674739" cy="282129"/>
          </a:xfrm>
          <a:prstGeom prst="rect">
            <a:avLst/>
          </a:prstGeom>
        </p:spPr>
        <p:txBody>
          <a:bodyPr wrap="square" lIns="0" tIns="0" rIns="0" bIns="0" rtlCol="0" anchor="t">
            <a:spAutoFit/>
          </a:bodyPr>
          <a:lstStyle/>
          <a:p>
            <a:pPr algn="l">
              <a:lnSpc>
                <a:spcPts val="2249"/>
              </a:lnSpc>
            </a:pPr>
            <a:r>
              <a:rPr lang="en-US" sz="1812" b="1" dirty="0">
                <a:solidFill>
                  <a:srgbClr val="2B4150"/>
                </a:solidFill>
                <a:latin typeface="Museo Moderno Bold"/>
                <a:ea typeface="Museo Moderno Bold"/>
                <a:cs typeface="Museo Moderno Bold"/>
                <a:sym typeface="Museo Moderno Bold"/>
              </a:rPr>
              <a:t>Downloadable Reports</a:t>
            </a:r>
          </a:p>
        </p:txBody>
      </p:sp>
      <p:sp>
        <p:nvSpPr>
          <p:cNvPr id="25" name="TextBox 25"/>
          <p:cNvSpPr txBox="1"/>
          <p:nvPr/>
        </p:nvSpPr>
        <p:spPr>
          <a:xfrm>
            <a:off x="1287661" y="4572149"/>
            <a:ext cx="8341221" cy="656035"/>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Enabled the generation and download of </a:t>
            </a:r>
            <a:r>
              <a:rPr lang="en-US" sz="1437" b="1">
                <a:solidFill>
                  <a:srgbClr val="2B4150"/>
                </a:solidFill>
                <a:latin typeface="Source Sans 3 Bold"/>
                <a:ea typeface="Source Sans 3 Bold"/>
                <a:cs typeface="Source Sans 3 Bold"/>
                <a:sym typeface="Source Sans 3 Bold"/>
              </a:rPr>
              <a:t>comprehensive system reports</a:t>
            </a:r>
            <a:r>
              <a:rPr lang="en-US" sz="1437">
                <a:solidFill>
                  <a:srgbClr val="2B4150"/>
                </a:solidFill>
                <a:latin typeface="Source Sans 3"/>
                <a:ea typeface="Source Sans 3"/>
                <a:cs typeface="Source Sans 3"/>
                <a:sym typeface="Source Sans 3"/>
              </a:rPr>
              <a:t> for historical analysis and compliance.</a:t>
            </a:r>
          </a:p>
        </p:txBody>
      </p:sp>
      <p:grpSp>
        <p:nvGrpSpPr>
          <p:cNvPr id="26" name="Group 26"/>
          <p:cNvGrpSpPr/>
          <p:nvPr/>
        </p:nvGrpSpPr>
        <p:grpSpPr>
          <a:xfrm>
            <a:off x="982712" y="5698331"/>
            <a:ext cx="8951119" cy="1671489"/>
            <a:chOff x="0" y="0"/>
            <a:chExt cx="11934825" cy="2228652"/>
          </a:xfrm>
        </p:grpSpPr>
        <p:sp>
          <p:nvSpPr>
            <p:cNvPr id="27" name="Freeform 27"/>
            <p:cNvSpPr/>
            <p:nvPr/>
          </p:nvSpPr>
          <p:spPr>
            <a:xfrm>
              <a:off x="12700" y="12700"/>
              <a:ext cx="11909425" cy="2203196"/>
            </a:xfrm>
            <a:custGeom>
              <a:avLst/>
              <a:gdLst/>
              <a:ahLst/>
              <a:cxnLst/>
              <a:rect l="l" t="t" r="r" b="b"/>
              <a:pathLst>
                <a:path w="11909425" h="2203196">
                  <a:moveTo>
                    <a:pt x="0" y="36830"/>
                  </a:moveTo>
                  <a:cubicBezTo>
                    <a:pt x="0" y="16510"/>
                    <a:pt x="16637" y="0"/>
                    <a:pt x="37211" y="0"/>
                  </a:cubicBezTo>
                  <a:lnTo>
                    <a:pt x="11872214" y="0"/>
                  </a:lnTo>
                  <a:cubicBezTo>
                    <a:pt x="11892788" y="0"/>
                    <a:pt x="11909425" y="16510"/>
                    <a:pt x="11909425" y="36830"/>
                  </a:cubicBezTo>
                  <a:lnTo>
                    <a:pt x="11909425" y="2166366"/>
                  </a:lnTo>
                  <a:cubicBezTo>
                    <a:pt x="11909425" y="2186686"/>
                    <a:pt x="11892788" y="2203196"/>
                    <a:pt x="11872214" y="2203196"/>
                  </a:cubicBezTo>
                  <a:lnTo>
                    <a:pt x="37211" y="2203196"/>
                  </a:lnTo>
                  <a:cubicBezTo>
                    <a:pt x="16637" y="2203196"/>
                    <a:pt x="0" y="2186686"/>
                    <a:pt x="0" y="2166366"/>
                  </a:cubicBezTo>
                  <a:close/>
                </a:path>
              </a:pathLst>
            </a:custGeom>
            <a:solidFill>
              <a:srgbClr val="FFFCF5"/>
            </a:solidFill>
            <a:ln w="12700">
              <a:solidFill>
                <a:srgbClr val="000000"/>
              </a:solidFill>
            </a:ln>
          </p:spPr>
        </p:sp>
        <p:sp>
          <p:nvSpPr>
            <p:cNvPr id="28" name="Freeform 28"/>
            <p:cNvSpPr/>
            <p:nvPr/>
          </p:nvSpPr>
          <p:spPr>
            <a:xfrm>
              <a:off x="0" y="0"/>
              <a:ext cx="11934825" cy="2228596"/>
            </a:xfrm>
            <a:custGeom>
              <a:avLst/>
              <a:gdLst/>
              <a:ahLst/>
              <a:cxnLst/>
              <a:rect l="l" t="t" r="r" b="b"/>
              <a:pathLst>
                <a:path w="11934825" h="2228596">
                  <a:moveTo>
                    <a:pt x="0" y="49530"/>
                  </a:moveTo>
                  <a:cubicBezTo>
                    <a:pt x="0" y="22098"/>
                    <a:pt x="22479" y="0"/>
                    <a:pt x="49911" y="0"/>
                  </a:cubicBezTo>
                  <a:lnTo>
                    <a:pt x="11884914" y="0"/>
                  </a:lnTo>
                  <a:lnTo>
                    <a:pt x="11884914" y="12700"/>
                  </a:lnTo>
                  <a:lnTo>
                    <a:pt x="11884914" y="0"/>
                  </a:lnTo>
                  <a:cubicBezTo>
                    <a:pt x="11912346" y="0"/>
                    <a:pt x="11934825" y="22098"/>
                    <a:pt x="11934825" y="49530"/>
                  </a:cubicBezTo>
                  <a:lnTo>
                    <a:pt x="11922125" y="49530"/>
                  </a:lnTo>
                  <a:lnTo>
                    <a:pt x="11934825" y="49530"/>
                  </a:lnTo>
                  <a:lnTo>
                    <a:pt x="11934825" y="2179066"/>
                  </a:lnTo>
                  <a:lnTo>
                    <a:pt x="11922125" y="2179066"/>
                  </a:lnTo>
                  <a:lnTo>
                    <a:pt x="11934825" y="2179066"/>
                  </a:lnTo>
                  <a:cubicBezTo>
                    <a:pt x="11934825" y="2206498"/>
                    <a:pt x="11912346" y="2228596"/>
                    <a:pt x="11884914" y="2228596"/>
                  </a:cubicBezTo>
                  <a:lnTo>
                    <a:pt x="11884914" y="2215896"/>
                  </a:lnTo>
                  <a:lnTo>
                    <a:pt x="11884914" y="2228596"/>
                  </a:lnTo>
                  <a:lnTo>
                    <a:pt x="49911" y="2228596"/>
                  </a:lnTo>
                  <a:lnTo>
                    <a:pt x="49911" y="2215896"/>
                  </a:lnTo>
                  <a:lnTo>
                    <a:pt x="49911" y="2228596"/>
                  </a:lnTo>
                  <a:cubicBezTo>
                    <a:pt x="22479" y="2228596"/>
                    <a:pt x="0" y="2206498"/>
                    <a:pt x="0" y="2179066"/>
                  </a:cubicBezTo>
                  <a:lnTo>
                    <a:pt x="0" y="49530"/>
                  </a:lnTo>
                  <a:lnTo>
                    <a:pt x="12700" y="49530"/>
                  </a:lnTo>
                  <a:lnTo>
                    <a:pt x="0" y="49530"/>
                  </a:lnTo>
                  <a:moveTo>
                    <a:pt x="25400" y="49530"/>
                  </a:moveTo>
                  <a:lnTo>
                    <a:pt x="25400" y="2179066"/>
                  </a:lnTo>
                  <a:lnTo>
                    <a:pt x="12700" y="2179066"/>
                  </a:lnTo>
                  <a:lnTo>
                    <a:pt x="25400" y="2179066"/>
                  </a:lnTo>
                  <a:cubicBezTo>
                    <a:pt x="25400" y="2192274"/>
                    <a:pt x="36322" y="2203196"/>
                    <a:pt x="49911" y="2203196"/>
                  </a:cubicBezTo>
                  <a:lnTo>
                    <a:pt x="11884914" y="2203196"/>
                  </a:lnTo>
                  <a:cubicBezTo>
                    <a:pt x="11898503" y="2203196"/>
                    <a:pt x="11909425" y="2192274"/>
                    <a:pt x="11909425" y="2179066"/>
                  </a:cubicBezTo>
                  <a:lnTo>
                    <a:pt x="11909425" y="49530"/>
                  </a:lnTo>
                  <a:cubicBezTo>
                    <a:pt x="11909425" y="36322"/>
                    <a:pt x="11898503" y="25400"/>
                    <a:pt x="11884914" y="25400"/>
                  </a:cubicBezTo>
                  <a:lnTo>
                    <a:pt x="49911" y="25400"/>
                  </a:lnTo>
                  <a:lnTo>
                    <a:pt x="49911" y="12700"/>
                  </a:lnTo>
                  <a:lnTo>
                    <a:pt x="49911" y="25400"/>
                  </a:lnTo>
                  <a:cubicBezTo>
                    <a:pt x="36322" y="25400"/>
                    <a:pt x="25400" y="36322"/>
                    <a:pt x="25400" y="49530"/>
                  </a:cubicBezTo>
                  <a:close/>
                </a:path>
              </a:pathLst>
            </a:custGeom>
            <a:solidFill>
              <a:srgbClr val="D9D4C9"/>
            </a:solidFill>
            <a:ln w="12700">
              <a:solidFill>
                <a:srgbClr val="000000"/>
              </a:solidFill>
            </a:ln>
          </p:spPr>
        </p:sp>
      </p:grpSp>
      <p:grpSp>
        <p:nvGrpSpPr>
          <p:cNvPr id="29" name="Group 29"/>
          <p:cNvGrpSpPr>
            <a:grpSpLocks noChangeAspect="1"/>
          </p:cNvGrpSpPr>
          <p:nvPr/>
        </p:nvGrpSpPr>
        <p:grpSpPr>
          <a:xfrm>
            <a:off x="900856" y="5616476"/>
            <a:ext cx="221010" cy="221010"/>
            <a:chOff x="0" y="0"/>
            <a:chExt cx="294680" cy="294680"/>
          </a:xfrm>
        </p:grpSpPr>
        <p:sp>
          <p:nvSpPr>
            <p:cNvPr id="30" name="Freeform 30"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3"/>
              <a:stretch>
                <a:fillRect r="-13" b="-13"/>
              </a:stretch>
            </a:blipFill>
          </p:spPr>
        </p:sp>
      </p:grpSp>
      <p:grpSp>
        <p:nvGrpSpPr>
          <p:cNvPr id="31" name="Group 31"/>
          <p:cNvGrpSpPr>
            <a:grpSpLocks noChangeAspect="1"/>
          </p:cNvGrpSpPr>
          <p:nvPr/>
        </p:nvGrpSpPr>
        <p:grpSpPr>
          <a:xfrm>
            <a:off x="9794676" y="7230665"/>
            <a:ext cx="221010" cy="221010"/>
            <a:chOff x="0" y="0"/>
            <a:chExt cx="294680" cy="294680"/>
          </a:xfrm>
        </p:grpSpPr>
        <p:sp>
          <p:nvSpPr>
            <p:cNvPr id="32" name="Freeform 32" descr="preencoded.png"/>
            <p:cNvSpPr/>
            <p:nvPr/>
          </p:nvSpPr>
          <p:spPr>
            <a:xfrm>
              <a:off x="0" y="0"/>
              <a:ext cx="294640" cy="294640"/>
            </a:xfrm>
            <a:custGeom>
              <a:avLst/>
              <a:gdLst/>
              <a:ahLst/>
              <a:cxnLst/>
              <a:rect l="l" t="t" r="r" b="b"/>
              <a:pathLst>
                <a:path w="294640" h="294640">
                  <a:moveTo>
                    <a:pt x="0" y="0"/>
                  </a:moveTo>
                  <a:lnTo>
                    <a:pt x="294640" y="0"/>
                  </a:lnTo>
                  <a:lnTo>
                    <a:pt x="294640" y="294640"/>
                  </a:lnTo>
                  <a:lnTo>
                    <a:pt x="0" y="294640"/>
                  </a:lnTo>
                  <a:lnTo>
                    <a:pt x="0" y="0"/>
                  </a:lnTo>
                  <a:close/>
                </a:path>
              </a:pathLst>
            </a:custGeom>
            <a:blipFill>
              <a:blip r:embed="rId4"/>
              <a:stretch>
                <a:fillRect r="-13" b="-13"/>
              </a:stretch>
            </a:blipFill>
          </p:spPr>
        </p:sp>
      </p:grpSp>
      <p:sp>
        <p:nvSpPr>
          <p:cNvPr id="33" name="TextBox 33"/>
          <p:cNvSpPr txBox="1"/>
          <p:nvPr/>
        </p:nvSpPr>
        <p:spPr>
          <a:xfrm>
            <a:off x="1287661" y="5993755"/>
            <a:ext cx="2303710" cy="297507"/>
          </a:xfrm>
          <a:prstGeom prst="rect">
            <a:avLst/>
          </a:prstGeom>
        </p:spPr>
        <p:txBody>
          <a:bodyPr lIns="0" tIns="0" rIns="0" bIns="0" rtlCol="0" anchor="t">
            <a:spAutoFit/>
          </a:bodyPr>
          <a:lstStyle/>
          <a:p>
            <a:pPr algn="l">
              <a:lnSpc>
                <a:spcPts val="2249"/>
              </a:lnSpc>
            </a:pPr>
            <a:r>
              <a:rPr lang="en-US" sz="1812" b="1">
                <a:solidFill>
                  <a:srgbClr val="2B4150"/>
                </a:solidFill>
                <a:latin typeface="Museo Moderno Bold"/>
                <a:ea typeface="Museo Moderno Bold"/>
                <a:cs typeface="Museo Moderno Bold"/>
                <a:sym typeface="Museo Moderno Bold"/>
              </a:rPr>
              <a:t>Role-Based Access</a:t>
            </a:r>
          </a:p>
        </p:txBody>
      </p:sp>
      <p:sp>
        <p:nvSpPr>
          <p:cNvPr id="34" name="TextBox 34"/>
          <p:cNvSpPr txBox="1"/>
          <p:nvPr/>
        </p:nvSpPr>
        <p:spPr>
          <a:xfrm>
            <a:off x="1287661" y="6408836"/>
            <a:ext cx="8341221" cy="656035"/>
          </a:xfrm>
          <a:prstGeom prst="rect">
            <a:avLst/>
          </a:prstGeom>
        </p:spPr>
        <p:txBody>
          <a:bodyPr lIns="0" tIns="0" rIns="0" bIns="0" rtlCol="0" anchor="t">
            <a:spAutoFit/>
          </a:bodyPr>
          <a:lstStyle/>
          <a:p>
            <a:pPr algn="l">
              <a:lnSpc>
                <a:spcPts val="2312"/>
              </a:lnSpc>
            </a:pPr>
            <a:r>
              <a:rPr lang="en-US" sz="1437">
                <a:solidFill>
                  <a:srgbClr val="2B4150"/>
                </a:solidFill>
                <a:latin typeface="Source Sans 3"/>
                <a:ea typeface="Source Sans 3"/>
                <a:cs typeface="Source Sans 3"/>
                <a:sym typeface="Source Sans 3"/>
              </a:rPr>
              <a:t>In Role-Based Access, users like </a:t>
            </a:r>
            <a:r>
              <a:rPr lang="en-US" sz="1437" b="1">
                <a:solidFill>
                  <a:srgbClr val="2B4150"/>
                </a:solidFill>
                <a:latin typeface="Source Sans 3 Bold"/>
                <a:ea typeface="Source Sans 3 Bold"/>
                <a:cs typeface="Source Sans 3 Bold"/>
                <a:sym typeface="Source Sans 3 Bold"/>
              </a:rPr>
              <a:t>Admin</a:t>
            </a:r>
            <a:r>
              <a:rPr lang="en-US" sz="1437">
                <a:solidFill>
                  <a:srgbClr val="2B4150"/>
                </a:solidFill>
                <a:latin typeface="Source Sans 3"/>
                <a:ea typeface="Source Sans 3"/>
                <a:cs typeface="Source Sans 3"/>
                <a:sym typeface="Source Sans 3"/>
              </a:rPr>
              <a:t> and </a:t>
            </a:r>
            <a:r>
              <a:rPr lang="en-US" sz="1437" b="1">
                <a:solidFill>
                  <a:srgbClr val="2B4150"/>
                </a:solidFill>
                <a:latin typeface="Source Sans 3 Bold"/>
                <a:ea typeface="Source Sans 3 Bold"/>
                <a:cs typeface="Source Sans 3 Bold"/>
                <a:sym typeface="Source Sans 3 Bold"/>
              </a:rPr>
              <a:t>Standard User</a:t>
            </a:r>
            <a:r>
              <a:rPr lang="en-US" sz="1437">
                <a:solidFill>
                  <a:srgbClr val="2B4150"/>
                </a:solidFill>
                <a:latin typeface="Source Sans 3"/>
                <a:ea typeface="Source Sans 3"/>
                <a:cs typeface="Source Sans 3"/>
                <a:sym typeface="Source Sans 3"/>
              </a:rPr>
              <a:t> get different permissions, ensuring secure and organized system access.</a:t>
            </a:r>
          </a:p>
        </p:txBody>
      </p:sp>
      <p:grpSp>
        <p:nvGrpSpPr>
          <p:cNvPr id="44" name="Group 44"/>
          <p:cNvGrpSpPr>
            <a:grpSpLocks noChangeAspect="1"/>
          </p:cNvGrpSpPr>
          <p:nvPr/>
        </p:nvGrpSpPr>
        <p:grpSpPr>
          <a:xfrm>
            <a:off x="11749385" y="2380209"/>
            <a:ext cx="4929485" cy="6066085"/>
            <a:chOff x="0" y="0"/>
            <a:chExt cx="6572647" cy="8088113"/>
          </a:xfrm>
        </p:grpSpPr>
        <p:sp>
          <p:nvSpPr>
            <p:cNvPr id="45" name="Freeform 45" descr="preencoded.png"/>
            <p:cNvSpPr/>
            <p:nvPr/>
          </p:nvSpPr>
          <p:spPr>
            <a:xfrm>
              <a:off x="0" y="0"/>
              <a:ext cx="6572631" cy="8088122"/>
            </a:xfrm>
            <a:custGeom>
              <a:avLst/>
              <a:gdLst/>
              <a:ahLst/>
              <a:cxnLst/>
              <a:rect l="l" t="t" r="r" b="b"/>
              <a:pathLst>
                <a:path w="6572631" h="8088122">
                  <a:moveTo>
                    <a:pt x="0" y="0"/>
                  </a:moveTo>
                  <a:lnTo>
                    <a:pt x="6572631" y="0"/>
                  </a:lnTo>
                  <a:lnTo>
                    <a:pt x="6572631" y="8088122"/>
                  </a:lnTo>
                  <a:lnTo>
                    <a:pt x="0" y="8088122"/>
                  </a:lnTo>
                  <a:lnTo>
                    <a:pt x="0" y="0"/>
                  </a:lnTo>
                  <a:close/>
                </a:path>
              </a:pathLst>
            </a:custGeom>
            <a:blipFill>
              <a:blip r:embed="rId5"/>
              <a:stretch>
                <a:fillRect t="-2338" b="-2338"/>
              </a:stretch>
            </a:blipFill>
          </p:spPr>
        </p:sp>
      </p:grpSp>
      <p:pic>
        <p:nvPicPr>
          <p:cNvPr id="46" name="Picture 45" descr="A close up of a logo&#10;&#10;AI-generated content may be incorrect.">
            <a:extLst>
              <a:ext uri="{FF2B5EF4-FFF2-40B4-BE49-F238E27FC236}">
                <a16:creationId xmlns:a16="http://schemas.microsoft.com/office/drawing/2014/main" id="{7411502A-A64B-6028-234D-D2D5A4583C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04900"/>
            <a:ext cx="3685878" cy="403622"/>
          </a:xfrm>
          <a:prstGeom prst="rect">
            <a:avLst/>
          </a:prstGeom>
        </p:spPr>
        <p:txBody>
          <a:bodyPr lIns="0" tIns="0" rIns="0" bIns="0" rtlCol="0" anchor="t">
            <a:spAutoFit/>
          </a:bodyPr>
          <a:lstStyle/>
          <a:p>
            <a:pPr algn="l">
              <a:lnSpc>
                <a:spcPts val="3624"/>
              </a:lnSpc>
            </a:pPr>
            <a:r>
              <a:rPr lang="en-US" sz="3500" b="1" dirty="0">
                <a:solidFill>
                  <a:srgbClr val="124E73"/>
                </a:solidFill>
                <a:latin typeface="Museo Moderno Bold"/>
                <a:ea typeface="Museo Moderno Bold"/>
                <a:cs typeface="Museo Moderno Bold"/>
                <a:sym typeface="Museo Moderno Bold"/>
              </a:rPr>
              <a:t>Milestone 4:</a:t>
            </a:r>
          </a:p>
        </p:txBody>
      </p:sp>
      <p:grpSp>
        <p:nvGrpSpPr>
          <p:cNvPr id="7" name="Group 7"/>
          <p:cNvGrpSpPr>
            <a:grpSpLocks noChangeAspect="1"/>
          </p:cNvGrpSpPr>
          <p:nvPr/>
        </p:nvGrpSpPr>
        <p:grpSpPr>
          <a:xfrm>
            <a:off x="992238" y="1713012"/>
            <a:ext cx="7518105" cy="3785442"/>
            <a:chOff x="0" y="0"/>
            <a:chExt cx="10024140" cy="5047257"/>
          </a:xfrm>
        </p:grpSpPr>
        <p:sp>
          <p:nvSpPr>
            <p:cNvPr id="8" name="Freeform 8" descr="preencoded.png"/>
            <p:cNvSpPr/>
            <p:nvPr/>
          </p:nvSpPr>
          <p:spPr>
            <a:xfrm>
              <a:off x="0" y="0"/>
              <a:ext cx="10024110" cy="5047234"/>
            </a:xfrm>
            <a:custGeom>
              <a:avLst/>
              <a:gdLst/>
              <a:ahLst/>
              <a:cxnLst/>
              <a:rect l="l" t="t" r="r" b="b"/>
              <a:pathLst>
                <a:path w="10024110" h="5047234">
                  <a:moveTo>
                    <a:pt x="0" y="0"/>
                  </a:moveTo>
                  <a:lnTo>
                    <a:pt x="10024110" y="0"/>
                  </a:lnTo>
                  <a:lnTo>
                    <a:pt x="10024110" y="5047234"/>
                  </a:lnTo>
                  <a:lnTo>
                    <a:pt x="0" y="5047234"/>
                  </a:lnTo>
                  <a:lnTo>
                    <a:pt x="0" y="0"/>
                  </a:lnTo>
                  <a:close/>
                </a:path>
              </a:pathLst>
            </a:custGeom>
            <a:blipFill>
              <a:blip r:embed="rId3"/>
              <a:stretch>
                <a:fillRect l="-5141" r="-5141"/>
              </a:stretch>
            </a:blipFill>
          </p:spPr>
        </p:sp>
      </p:grpSp>
      <p:grpSp>
        <p:nvGrpSpPr>
          <p:cNvPr id="9" name="Group 9"/>
          <p:cNvGrpSpPr>
            <a:grpSpLocks noChangeAspect="1"/>
          </p:cNvGrpSpPr>
          <p:nvPr/>
        </p:nvGrpSpPr>
        <p:grpSpPr>
          <a:xfrm>
            <a:off x="3147145" y="6170562"/>
            <a:ext cx="3413199" cy="3568750"/>
            <a:chOff x="0" y="0"/>
            <a:chExt cx="4550932" cy="4758333"/>
          </a:xfrm>
        </p:grpSpPr>
        <p:sp>
          <p:nvSpPr>
            <p:cNvPr id="10" name="Freeform 10" descr="preencoded.png"/>
            <p:cNvSpPr/>
            <p:nvPr/>
          </p:nvSpPr>
          <p:spPr>
            <a:xfrm>
              <a:off x="0" y="0"/>
              <a:ext cx="4550918" cy="4758309"/>
            </a:xfrm>
            <a:custGeom>
              <a:avLst/>
              <a:gdLst/>
              <a:ahLst/>
              <a:cxnLst/>
              <a:rect l="l" t="t" r="r" b="b"/>
              <a:pathLst>
                <a:path w="4550918" h="4758309">
                  <a:moveTo>
                    <a:pt x="0" y="0"/>
                  </a:moveTo>
                  <a:lnTo>
                    <a:pt x="4550918" y="0"/>
                  </a:lnTo>
                  <a:lnTo>
                    <a:pt x="4550918" y="4758309"/>
                  </a:lnTo>
                  <a:lnTo>
                    <a:pt x="0" y="4758309"/>
                  </a:lnTo>
                  <a:lnTo>
                    <a:pt x="0" y="0"/>
                  </a:lnTo>
                  <a:close/>
                </a:path>
              </a:pathLst>
            </a:custGeom>
            <a:blipFill>
              <a:blip r:embed="rId4"/>
              <a:stretch>
                <a:fillRect t="-12648" b="-12649"/>
              </a:stretch>
            </a:blipFill>
          </p:spPr>
        </p:sp>
      </p:grpSp>
      <p:sp>
        <p:nvSpPr>
          <p:cNvPr id="11" name="TextBox 11"/>
          <p:cNvSpPr txBox="1"/>
          <p:nvPr/>
        </p:nvSpPr>
        <p:spPr>
          <a:xfrm>
            <a:off x="10580786" y="1942057"/>
            <a:ext cx="7927032" cy="323255"/>
          </a:xfrm>
          <a:prstGeom prst="rect">
            <a:avLst/>
          </a:prstGeom>
        </p:spPr>
        <p:txBody>
          <a:bodyPr lIns="0" tIns="0" rIns="0" bIns="0" rtlCol="0" anchor="t">
            <a:spAutoFit/>
          </a:bodyPr>
          <a:lstStyle/>
          <a:p>
            <a:pPr algn="l">
              <a:lnSpc>
                <a:spcPts val="2312"/>
              </a:lnSpc>
            </a:pPr>
            <a:r>
              <a:rPr lang="en-US" sz="1750">
                <a:solidFill>
                  <a:srgbClr val="000000"/>
                </a:solidFill>
                <a:latin typeface="Source Sans 3"/>
                <a:ea typeface="Source Sans 3"/>
                <a:cs typeface="Source Sans 3"/>
                <a:sym typeface="Source Sans 3"/>
              </a:rPr>
              <a:t>🔑</a:t>
            </a:r>
            <a:r>
              <a:rPr lang="en-US" sz="1750" b="1">
                <a:solidFill>
                  <a:srgbClr val="2B4150"/>
                </a:solidFill>
                <a:latin typeface="Source Sans 3 Bold"/>
                <a:ea typeface="Source Sans 3 Bold"/>
                <a:cs typeface="Source Sans 3 Bold"/>
                <a:sym typeface="Source Sans 3 Bold"/>
              </a:rPr>
              <a:t> Role Selection During Registration</a:t>
            </a:r>
          </a:p>
        </p:txBody>
      </p:sp>
      <p:sp>
        <p:nvSpPr>
          <p:cNvPr id="12" name="TextBox 12"/>
          <p:cNvSpPr txBox="1"/>
          <p:nvPr/>
        </p:nvSpPr>
        <p:spPr>
          <a:xfrm>
            <a:off x="10664130" y="2410420"/>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While registering, the user must specify their role:</a:t>
            </a:r>
          </a:p>
        </p:txBody>
      </p:sp>
      <p:sp>
        <p:nvSpPr>
          <p:cNvPr id="13" name="TextBox 13"/>
          <p:cNvSpPr txBox="1"/>
          <p:nvPr/>
        </p:nvSpPr>
        <p:spPr>
          <a:xfrm>
            <a:off x="10664130" y="2824907"/>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User</a:t>
            </a:r>
          </a:p>
        </p:txBody>
      </p:sp>
      <p:sp>
        <p:nvSpPr>
          <p:cNvPr id="14" name="TextBox 14"/>
          <p:cNvSpPr txBox="1"/>
          <p:nvPr/>
        </p:nvSpPr>
        <p:spPr>
          <a:xfrm>
            <a:off x="10664130" y="3331369"/>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Admin</a:t>
            </a:r>
          </a:p>
        </p:txBody>
      </p:sp>
      <p:sp>
        <p:nvSpPr>
          <p:cNvPr id="15" name="TextBox 15"/>
          <p:cNvSpPr txBox="1"/>
          <p:nvPr/>
        </p:nvSpPr>
        <p:spPr>
          <a:xfrm>
            <a:off x="10664130" y="4072830"/>
            <a:ext cx="7927032" cy="323255"/>
          </a:xfrm>
          <a:prstGeom prst="rect">
            <a:avLst/>
          </a:prstGeom>
        </p:spPr>
        <p:txBody>
          <a:bodyPr lIns="0" tIns="0" rIns="0" bIns="0" rtlCol="0" anchor="t">
            <a:spAutoFit/>
          </a:bodyPr>
          <a:lstStyle/>
          <a:p>
            <a:pPr algn="l">
              <a:lnSpc>
                <a:spcPts val="2312"/>
              </a:lnSpc>
            </a:pPr>
            <a:r>
              <a:rPr lang="en-US" sz="1750">
                <a:solidFill>
                  <a:srgbClr val="000000"/>
                </a:solidFill>
                <a:latin typeface="Source Sans 3"/>
                <a:ea typeface="Source Sans 3"/>
                <a:cs typeface="Source Sans 3"/>
                <a:sym typeface="Source Sans 3"/>
              </a:rPr>
              <a:t>👨‍💼</a:t>
            </a:r>
            <a:r>
              <a:rPr lang="en-US" sz="1750" b="1">
                <a:solidFill>
                  <a:srgbClr val="2B4150"/>
                </a:solidFill>
                <a:latin typeface="Source Sans 3 Bold"/>
                <a:ea typeface="Source Sans 3 Bold"/>
                <a:cs typeface="Source Sans 3 Bold"/>
                <a:sym typeface="Source Sans 3 Bold"/>
              </a:rPr>
              <a:t> Admin (Full Access)</a:t>
            </a:r>
          </a:p>
        </p:txBody>
      </p:sp>
      <p:sp>
        <p:nvSpPr>
          <p:cNvPr id="16" name="TextBox 16"/>
          <p:cNvSpPr txBox="1"/>
          <p:nvPr/>
        </p:nvSpPr>
        <p:spPr>
          <a:xfrm>
            <a:off x="10664130" y="4605487"/>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Has complete control over the system</a:t>
            </a:r>
          </a:p>
        </p:txBody>
      </p:sp>
      <p:sp>
        <p:nvSpPr>
          <p:cNvPr id="17" name="TextBox 17"/>
          <p:cNvSpPr txBox="1"/>
          <p:nvPr/>
        </p:nvSpPr>
        <p:spPr>
          <a:xfrm>
            <a:off x="10664130" y="5045199"/>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add cameras</a:t>
            </a:r>
          </a:p>
        </p:txBody>
      </p:sp>
      <p:sp>
        <p:nvSpPr>
          <p:cNvPr id="18" name="TextBox 18"/>
          <p:cNvSpPr txBox="1"/>
          <p:nvPr/>
        </p:nvSpPr>
        <p:spPr>
          <a:xfrm>
            <a:off x="10664130" y="5484910"/>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view all cameras</a:t>
            </a:r>
          </a:p>
        </p:txBody>
      </p:sp>
      <p:sp>
        <p:nvSpPr>
          <p:cNvPr id="19" name="TextBox 19"/>
          <p:cNvSpPr txBox="1"/>
          <p:nvPr/>
        </p:nvSpPr>
        <p:spPr>
          <a:xfrm>
            <a:off x="10664130" y="5924621"/>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download receipts</a:t>
            </a:r>
          </a:p>
        </p:txBody>
      </p:sp>
      <p:sp>
        <p:nvSpPr>
          <p:cNvPr id="20" name="TextBox 20"/>
          <p:cNvSpPr txBox="1"/>
          <p:nvPr/>
        </p:nvSpPr>
        <p:spPr>
          <a:xfrm>
            <a:off x="10664130" y="6372376"/>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Can view other admins' cameras and data</a:t>
            </a:r>
          </a:p>
        </p:txBody>
      </p:sp>
      <p:sp>
        <p:nvSpPr>
          <p:cNvPr id="21" name="TextBox 21"/>
          <p:cNvSpPr txBox="1"/>
          <p:nvPr/>
        </p:nvSpPr>
        <p:spPr>
          <a:xfrm>
            <a:off x="10664130" y="6886724"/>
            <a:ext cx="7927032" cy="361355"/>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2B4150"/>
                </a:solidFill>
                <a:latin typeface="Source Sans 3"/>
                <a:ea typeface="Source Sans 3"/>
                <a:cs typeface="Source Sans 3"/>
                <a:sym typeface="Source Sans 3"/>
              </a:rPr>
              <a:t>No restrictions (full rights)</a:t>
            </a:r>
          </a:p>
        </p:txBody>
      </p:sp>
      <p:pic>
        <p:nvPicPr>
          <p:cNvPr id="22" name="Picture 21" descr="A close up of a logo&#10;&#10;AI-generated content may be incorrect.">
            <a:extLst>
              <a:ext uri="{FF2B5EF4-FFF2-40B4-BE49-F238E27FC236}">
                <a16:creationId xmlns:a16="http://schemas.microsoft.com/office/drawing/2014/main" id="{E8193770-066C-5666-8A39-BFE0185E49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66700"/>
            <a:ext cx="2218347" cy="686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08894" y="951459"/>
            <a:ext cx="7088237" cy="924074"/>
          </a:xfrm>
          <a:prstGeom prst="rect">
            <a:avLst/>
          </a:prstGeom>
        </p:spPr>
        <p:txBody>
          <a:bodyPr lIns="0" tIns="0" rIns="0" bIns="0" rtlCol="0" anchor="t">
            <a:spAutoFit/>
          </a:bodyPr>
          <a:lstStyle/>
          <a:p>
            <a:pPr algn="l">
              <a:lnSpc>
                <a:spcPts val="6937"/>
              </a:lnSpc>
            </a:pPr>
            <a:r>
              <a:rPr lang="en-US" sz="5500" b="1">
                <a:solidFill>
                  <a:srgbClr val="124E73"/>
                </a:solidFill>
                <a:latin typeface="Museo Moderno Bold"/>
                <a:ea typeface="Museo Moderno Bold"/>
                <a:cs typeface="Museo Moderno Bold"/>
                <a:sym typeface="Museo Moderno Bold"/>
              </a:rPr>
              <a:t>Milestone 4:</a:t>
            </a:r>
          </a:p>
        </p:txBody>
      </p:sp>
      <p:sp>
        <p:nvSpPr>
          <p:cNvPr id="7" name="TextBox 7"/>
          <p:cNvSpPr txBox="1"/>
          <p:nvPr/>
        </p:nvSpPr>
        <p:spPr>
          <a:xfrm>
            <a:off x="908894" y="2053381"/>
            <a:ext cx="7805886" cy="558404"/>
          </a:xfrm>
          <a:prstGeom prst="rect">
            <a:avLst/>
          </a:prstGeom>
        </p:spPr>
        <p:txBody>
          <a:bodyPr lIns="0" tIns="0" rIns="0" bIns="0" rtlCol="0" anchor="t">
            <a:spAutoFit/>
          </a:bodyPr>
          <a:lstStyle/>
          <a:p>
            <a:pPr algn="l">
              <a:lnSpc>
                <a:spcPts val="3562"/>
              </a:lnSpc>
            </a:pPr>
            <a:r>
              <a:rPr lang="en-US" sz="2187">
                <a:solidFill>
                  <a:srgbClr val="000000"/>
                </a:solidFill>
                <a:latin typeface="Source Sans 3"/>
                <a:ea typeface="Source Sans 3"/>
                <a:cs typeface="Source Sans 3"/>
                <a:sym typeface="Source Sans 3"/>
              </a:rPr>
              <a:t>👤</a:t>
            </a:r>
            <a:r>
              <a:rPr lang="en-US" sz="2187" b="1">
                <a:solidFill>
                  <a:srgbClr val="2B4150"/>
                </a:solidFill>
                <a:latin typeface="Source Sans 3 Bold"/>
                <a:ea typeface="Source Sans 3 Bold"/>
                <a:cs typeface="Source Sans 3 Bold"/>
                <a:sym typeface="Source Sans 3 Bold"/>
              </a:rPr>
              <a:t> User (Limited Access)</a:t>
            </a:r>
          </a:p>
        </p:txBody>
      </p:sp>
      <p:sp>
        <p:nvSpPr>
          <p:cNvPr id="8" name="TextBox 8"/>
          <p:cNvSpPr txBox="1"/>
          <p:nvPr/>
        </p:nvSpPr>
        <p:spPr>
          <a:xfrm>
            <a:off x="992238" y="2694532"/>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Can add cameras</a:t>
            </a:r>
          </a:p>
        </p:txBody>
      </p:sp>
      <p:sp>
        <p:nvSpPr>
          <p:cNvPr id="9" name="TextBox 9"/>
          <p:cNvSpPr txBox="1"/>
          <p:nvPr/>
        </p:nvSpPr>
        <p:spPr>
          <a:xfrm>
            <a:off x="992238" y="3430785"/>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Can view their own cameras</a:t>
            </a:r>
          </a:p>
        </p:txBody>
      </p:sp>
      <p:sp>
        <p:nvSpPr>
          <p:cNvPr id="10" name="TextBox 10"/>
          <p:cNvSpPr txBox="1"/>
          <p:nvPr/>
        </p:nvSpPr>
        <p:spPr>
          <a:xfrm>
            <a:off x="992238" y="4103711"/>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Can download receipts</a:t>
            </a:r>
          </a:p>
        </p:txBody>
      </p:sp>
      <p:sp>
        <p:nvSpPr>
          <p:cNvPr id="11" name="TextBox 11"/>
          <p:cNvSpPr txBox="1"/>
          <p:nvPr/>
        </p:nvSpPr>
        <p:spPr>
          <a:xfrm>
            <a:off x="982712" y="4790479"/>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B4150"/>
                </a:solidFill>
                <a:latin typeface="Source Sans 3"/>
                <a:ea typeface="Source Sans 3"/>
                <a:cs typeface="Source Sans 3"/>
                <a:sym typeface="Source Sans 3"/>
              </a:rPr>
              <a:t>Limited access to other admins' data (restricted rights)</a:t>
            </a:r>
          </a:p>
        </p:txBody>
      </p:sp>
      <p:grpSp>
        <p:nvGrpSpPr>
          <p:cNvPr id="12" name="Group 12"/>
          <p:cNvGrpSpPr>
            <a:grpSpLocks noChangeAspect="1"/>
          </p:cNvGrpSpPr>
          <p:nvPr/>
        </p:nvGrpSpPr>
        <p:grpSpPr>
          <a:xfrm>
            <a:off x="8893970" y="1957014"/>
            <a:ext cx="8485140" cy="4472361"/>
            <a:chOff x="0" y="0"/>
            <a:chExt cx="11313520" cy="5963148"/>
          </a:xfrm>
        </p:grpSpPr>
        <p:sp>
          <p:nvSpPr>
            <p:cNvPr id="13" name="Freeform 13" descr="preencoded.png"/>
            <p:cNvSpPr/>
            <p:nvPr/>
          </p:nvSpPr>
          <p:spPr>
            <a:xfrm>
              <a:off x="0" y="0"/>
              <a:ext cx="11313541" cy="5963158"/>
            </a:xfrm>
            <a:custGeom>
              <a:avLst/>
              <a:gdLst/>
              <a:ahLst/>
              <a:cxnLst/>
              <a:rect l="l" t="t" r="r" b="b"/>
              <a:pathLst>
                <a:path w="11313541" h="5963158">
                  <a:moveTo>
                    <a:pt x="0" y="0"/>
                  </a:moveTo>
                  <a:lnTo>
                    <a:pt x="11313541" y="0"/>
                  </a:lnTo>
                  <a:lnTo>
                    <a:pt x="11313541" y="5963158"/>
                  </a:lnTo>
                  <a:lnTo>
                    <a:pt x="0" y="5963158"/>
                  </a:lnTo>
                  <a:lnTo>
                    <a:pt x="0" y="0"/>
                  </a:lnTo>
                  <a:close/>
                </a:path>
              </a:pathLst>
            </a:custGeom>
            <a:blipFill>
              <a:blip r:embed="rId3"/>
              <a:stretch>
                <a:fillRect l="-7627" r="-7627"/>
              </a:stretch>
            </a:blipFill>
          </p:spPr>
        </p:sp>
      </p:grpSp>
      <p:pic>
        <p:nvPicPr>
          <p:cNvPr id="14" name="Picture 13" descr="A close up of a logo&#10;&#10;AI-generated content may be incorrect.">
            <a:extLst>
              <a:ext uri="{FF2B5EF4-FFF2-40B4-BE49-F238E27FC236}">
                <a16:creationId xmlns:a16="http://schemas.microsoft.com/office/drawing/2014/main" id="{9D37697E-7391-0C9E-228B-C838B4A112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2871639"/>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Project</a:t>
            </a:r>
            <a:r>
              <a:rPr lang="en-US" sz="5562" b="1">
                <a:solidFill>
                  <a:srgbClr val="124E73"/>
                </a:solidFill>
                <a:latin typeface="Museo Moderno Medium"/>
                <a:ea typeface="Museo Moderno Medium"/>
                <a:cs typeface="Museo Moderno Medium"/>
                <a:sym typeface="Museo Moderno Medium"/>
              </a:rPr>
              <a:t> </a:t>
            </a:r>
            <a:r>
              <a:rPr lang="en-US" sz="5562" b="1">
                <a:solidFill>
                  <a:srgbClr val="124E73"/>
                </a:solidFill>
                <a:latin typeface="Museo Moderno Bold"/>
                <a:ea typeface="Museo Moderno Bold"/>
                <a:cs typeface="Museo Moderno Bold"/>
                <a:sym typeface="Museo Moderno Bold"/>
              </a:rPr>
              <a:t>Introduction</a:t>
            </a:r>
            <a:r>
              <a:rPr lang="en-US" sz="5562" b="1">
                <a:solidFill>
                  <a:srgbClr val="124E73"/>
                </a:solidFill>
                <a:latin typeface="Museo Moderno Medium"/>
                <a:ea typeface="Museo Moderno Medium"/>
                <a:cs typeface="Museo Moderno Medium"/>
                <a:sym typeface="Museo Moderno Medium"/>
              </a:rPr>
              <a:t>:</a:t>
            </a:r>
          </a:p>
        </p:txBody>
      </p:sp>
      <p:sp>
        <p:nvSpPr>
          <p:cNvPr id="11" name="TextBox 11"/>
          <p:cNvSpPr txBox="1"/>
          <p:nvPr/>
        </p:nvSpPr>
        <p:spPr>
          <a:xfrm>
            <a:off x="992238" y="4125665"/>
            <a:ext cx="9445526" cy="3261122"/>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Public spaces like malls, airports, and parks often require real-time people counting for security, analytics, and operational efficiency. This project aims to automate people counting using a live camera feed, leveraging computer vision and deep learning. The system will detect and count people in a video stream with high accuracy and provide live analytics through an interactive dashboard. It will support multiple zones and ensure smooth performance with real-time processing.</a:t>
            </a:r>
          </a:p>
        </p:txBody>
      </p:sp>
      <p:pic>
        <p:nvPicPr>
          <p:cNvPr id="13" name="Picture 12" descr="A close up of a logo&#10;&#10;AI-generated content may be incorrect.">
            <a:extLst>
              <a:ext uri="{FF2B5EF4-FFF2-40B4-BE49-F238E27FC236}">
                <a16:creationId xmlns:a16="http://schemas.microsoft.com/office/drawing/2014/main" id="{79EB7DA8-1C7C-C304-8EF6-1D5115360B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88665" y="1033463"/>
            <a:ext cx="5296644" cy="681037"/>
          </a:xfrm>
          <a:prstGeom prst="rect">
            <a:avLst/>
          </a:prstGeom>
        </p:spPr>
        <p:txBody>
          <a:bodyPr lIns="0" tIns="0" rIns="0" bIns="0" rtlCol="0" anchor="t">
            <a:spAutoFit/>
          </a:bodyPr>
          <a:lstStyle/>
          <a:p>
            <a:pPr algn="l">
              <a:lnSpc>
                <a:spcPts val="5187"/>
              </a:lnSpc>
            </a:pPr>
            <a:r>
              <a:rPr lang="en-US" sz="4124" b="1" dirty="0">
                <a:solidFill>
                  <a:srgbClr val="124E73"/>
                </a:solidFill>
                <a:latin typeface="Museo Moderno Bold"/>
                <a:ea typeface="Museo Moderno Bold"/>
                <a:cs typeface="Museo Moderno Bold"/>
                <a:sym typeface="Museo Moderno Bold"/>
              </a:rPr>
              <a:t>Milestone 4:</a:t>
            </a:r>
          </a:p>
        </p:txBody>
      </p:sp>
      <p:sp>
        <p:nvSpPr>
          <p:cNvPr id="7" name="TextBox 7"/>
          <p:cNvSpPr txBox="1"/>
          <p:nvPr/>
        </p:nvSpPr>
        <p:spPr>
          <a:xfrm>
            <a:off x="988665" y="1880444"/>
            <a:ext cx="7896969" cy="415230"/>
          </a:xfrm>
          <a:prstGeom prst="rect">
            <a:avLst/>
          </a:prstGeom>
        </p:spPr>
        <p:txBody>
          <a:bodyPr lIns="0" tIns="0" rIns="0" bIns="0" rtlCol="0" anchor="t">
            <a:spAutoFit/>
          </a:bodyPr>
          <a:lstStyle/>
          <a:p>
            <a:pPr algn="l">
              <a:lnSpc>
                <a:spcPts val="2625"/>
              </a:lnSpc>
            </a:pPr>
            <a:r>
              <a:rPr lang="en-US" sz="1625">
                <a:solidFill>
                  <a:srgbClr val="000000"/>
                </a:solidFill>
                <a:latin typeface="Source Sans 3"/>
                <a:ea typeface="Source Sans 3"/>
                <a:cs typeface="Source Sans 3"/>
                <a:sym typeface="Source Sans 3"/>
              </a:rPr>
              <a:t>📥</a:t>
            </a:r>
            <a:r>
              <a:rPr lang="en-US" sz="1625" b="1">
                <a:solidFill>
                  <a:srgbClr val="2B4150"/>
                </a:solidFill>
                <a:latin typeface="Source Sans 3 Bold"/>
                <a:ea typeface="Source Sans 3 Bold"/>
                <a:cs typeface="Source Sans 3 Bold"/>
                <a:sym typeface="Source Sans 3 Bold"/>
              </a:rPr>
              <a:t> CSV Download Process</a:t>
            </a:r>
          </a:p>
        </p:txBody>
      </p:sp>
      <p:sp>
        <p:nvSpPr>
          <p:cNvPr id="8" name="TextBox 8"/>
          <p:cNvSpPr txBox="1"/>
          <p:nvPr/>
        </p:nvSpPr>
        <p:spPr>
          <a:xfrm>
            <a:off x="988665" y="2419647"/>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Navigate to the </a:t>
            </a:r>
            <a:r>
              <a:rPr lang="en-US" sz="1625" b="1">
                <a:solidFill>
                  <a:srgbClr val="2B4150"/>
                </a:solidFill>
                <a:latin typeface="Source Sans 3 Bold"/>
                <a:ea typeface="Source Sans 3 Bold"/>
                <a:cs typeface="Source Sans 3 Bold"/>
                <a:sym typeface="Source Sans 3 Bold"/>
              </a:rPr>
              <a:t>History</a:t>
            </a:r>
            <a:r>
              <a:rPr lang="en-US" sz="1625">
                <a:solidFill>
                  <a:srgbClr val="2B4150"/>
                </a:solidFill>
                <a:latin typeface="Source Sans 3"/>
                <a:ea typeface="Source Sans 3"/>
                <a:cs typeface="Source Sans 3"/>
                <a:sym typeface="Source Sans 3"/>
              </a:rPr>
              <a:t> section</a:t>
            </a:r>
          </a:p>
        </p:txBody>
      </p:sp>
      <p:sp>
        <p:nvSpPr>
          <p:cNvPr id="9" name="TextBox 9"/>
          <p:cNvSpPr txBox="1"/>
          <p:nvPr/>
        </p:nvSpPr>
        <p:spPr>
          <a:xfrm>
            <a:off x="988665" y="2832795"/>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Click the </a:t>
            </a:r>
            <a:r>
              <a:rPr lang="en-US" sz="1625" b="1">
                <a:solidFill>
                  <a:srgbClr val="2B4150"/>
                </a:solidFill>
                <a:latin typeface="Source Sans 3 Bold"/>
                <a:ea typeface="Source Sans 3 Bold"/>
                <a:cs typeface="Source Sans 3 Bold"/>
                <a:sym typeface="Source Sans 3 Bold"/>
              </a:rPr>
              <a:t>Download</a:t>
            </a:r>
            <a:r>
              <a:rPr lang="en-US" sz="1625">
                <a:solidFill>
                  <a:srgbClr val="2B4150"/>
                </a:solidFill>
                <a:latin typeface="Source Sans 3"/>
                <a:ea typeface="Source Sans 3"/>
                <a:cs typeface="Source Sans 3"/>
                <a:sym typeface="Source Sans 3"/>
              </a:rPr>
              <a:t> button</a:t>
            </a:r>
          </a:p>
        </p:txBody>
      </p:sp>
      <p:sp>
        <p:nvSpPr>
          <p:cNvPr id="10" name="TextBox 10"/>
          <p:cNvSpPr txBox="1"/>
          <p:nvPr/>
        </p:nvSpPr>
        <p:spPr>
          <a:xfrm>
            <a:off x="988665" y="3245941"/>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The system automatically generates and downloads the </a:t>
            </a:r>
            <a:r>
              <a:rPr lang="en-US" sz="1625" b="1">
                <a:solidFill>
                  <a:srgbClr val="2B4150"/>
                </a:solidFill>
                <a:latin typeface="Source Sans 3 Bold"/>
                <a:ea typeface="Source Sans 3 Bold"/>
                <a:cs typeface="Source Sans 3 Bold"/>
                <a:sym typeface="Source Sans 3 Bold"/>
              </a:rPr>
              <a:t>CSV file</a:t>
            </a:r>
          </a:p>
        </p:txBody>
      </p:sp>
      <p:sp>
        <p:nvSpPr>
          <p:cNvPr id="11" name="TextBox 11"/>
          <p:cNvSpPr txBox="1"/>
          <p:nvPr/>
        </p:nvSpPr>
        <p:spPr>
          <a:xfrm>
            <a:off x="988665" y="3659089"/>
            <a:ext cx="7896969" cy="405705"/>
          </a:xfrm>
          <a:prstGeom prst="rect">
            <a:avLst/>
          </a:prstGeom>
        </p:spPr>
        <p:txBody>
          <a:bodyPr lIns="0" tIns="0" rIns="0" bIns="0" rtlCol="0" anchor="t">
            <a:spAutoFit/>
          </a:bodyPr>
          <a:lstStyle/>
          <a:p>
            <a:pPr marL="245070" lvl="1" indent="-122535" algn="l">
              <a:lnSpc>
                <a:spcPts val="2625"/>
              </a:lnSpc>
              <a:buFont typeface="Arial"/>
              <a:buChar char="•"/>
            </a:pPr>
            <a:r>
              <a:rPr lang="en-US" sz="1625">
                <a:solidFill>
                  <a:srgbClr val="2B4150"/>
                </a:solidFill>
                <a:latin typeface="Source Sans 3"/>
                <a:ea typeface="Source Sans 3"/>
                <a:cs typeface="Source Sans 3"/>
                <a:sym typeface="Source Sans 3"/>
              </a:rPr>
              <a:t>The downloaded CSV file will appear as shown in the image</a:t>
            </a:r>
          </a:p>
        </p:txBody>
      </p:sp>
      <p:sp>
        <p:nvSpPr>
          <p:cNvPr id="12" name="TextBox 12"/>
          <p:cNvSpPr txBox="1"/>
          <p:nvPr/>
        </p:nvSpPr>
        <p:spPr>
          <a:xfrm>
            <a:off x="988665" y="4188767"/>
            <a:ext cx="7896969" cy="415230"/>
          </a:xfrm>
          <a:prstGeom prst="rect">
            <a:avLst/>
          </a:prstGeom>
        </p:spPr>
        <p:txBody>
          <a:bodyPr lIns="0" tIns="0" rIns="0" bIns="0" rtlCol="0" anchor="t">
            <a:spAutoFit/>
          </a:bodyPr>
          <a:lstStyle/>
          <a:p>
            <a:pPr algn="l">
              <a:lnSpc>
                <a:spcPts val="2625"/>
              </a:lnSpc>
            </a:pPr>
            <a:r>
              <a:rPr lang="en-US" sz="1625">
                <a:solidFill>
                  <a:srgbClr val="000000"/>
                </a:solidFill>
                <a:latin typeface="Source Sans 3"/>
                <a:ea typeface="Source Sans 3"/>
                <a:cs typeface="Source Sans 3"/>
                <a:sym typeface="Source Sans 3"/>
              </a:rPr>
              <a:t>👉</a:t>
            </a:r>
            <a:r>
              <a:rPr lang="en-US" sz="1625">
                <a:solidFill>
                  <a:srgbClr val="2B4150"/>
                </a:solidFill>
                <a:latin typeface="Source Sans 3"/>
                <a:ea typeface="Source Sans 3"/>
                <a:cs typeface="Source Sans 3"/>
                <a:sym typeface="Source Sans 3"/>
              </a:rPr>
              <a:t> </a:t>
            </a:r>
            <a:r>
              <a:rPr lang="en-US" sz="1625" b="1">
                <a:solidFill>
                  <a:srgbClr val="2B4150"/>
                </a:solidFill>
                <a:latin typeface="Source Sans 3 Bold"/>
                <a:ea typeface="Source Sans 3 Bold"/>
                <a:cs typeface="Source Sans 3 Bold"/>
                <a:sym typeface="Source Sans 3 Bold"/>
              </a:rPr>
              <a:t>step-by-step flow</a:t>
            </a:r>
            <a:r>
              <a:rPr lang="en-US" sz="1625">
                <a:solidFill>
                  <a:srgbClr val="2B4150"/>
                </a:solidFill>
                <a:latin typeface="Source Sans 3"/>
                <a:ea typeface="Source Sans 3"/>
                <a:cs typeface="Source Sans 3"/>
                <a:sym typeface="Source Sans 3"/>
              </a:rPr>
              <a:t>:</a:t>
            </a:r>
          </a:p>
        </p:txBody>
      </p:sp>
      <p:sp>
        <p:nvSpPr>
          <p:cNvPr id="13" name="TextBox 13"/>
          <p:cNvSpPr txBox="1"/>
          <p:nvPr/>
        </p:nvSpPr>
        <p:spPr>
          <a:xfrm>
            <a:off x="988665" y="4727972"/>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a:solidFill>
                  <a:srgbClr val="2B4150"/>
                </a:solidFill>
                <a:latin typeface="Source Sans 3"/>
                <a:ea typeface="Source Sans 3"/>
                <a:cs typeface="Source Sans 3"/>
                <a:sym typeface="Source Sans 3"/>
              </a:rPr>
              <a:t>Go to </a:t>
            </a:r>
            <a:r>
              <a:rPr lang="en-US" sz="1625" b="1">
                <a:solidFill>
                  <a:srgbClr val="2B4150"/>
                </a:solidFill>
                <a:latin typeface="Source Sans 3 Bold"/>
                <a:ea typeface="Source Sans 3 Bold"/>
                <a:cs typeface="Source Sans 3 Bold"/>
                <a:sym typeface="Source Sans 3 Bold"/>
              </a:rPr>
              <a:t>History</a:t>
            </a:r>
          </a:p>
        </p:txBody>
      </p:sp>
      <p:sp>
        <p:nvSpPr>
          <p:cNvPr id="14" name="TextBox 14"/>
          <p:cNvSpPr txBox="1"/>
          <p:nvPr/>
        </p:nvSpPr>
        <p:spPr>
          <a:xfrm>
            <a:off x="988665" y="5141119"/>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dirty="0">
                <a:solidFill>
                  <a:srgbClr val="2B4150"/>
                </a:solidFill>
                <a:latin typeface="Source Sans 3"/>
                <a:ea typeface="Source Sans 3"/>
                <a:cs typeface="Source Sans 3"/>
                <a:sym typeface="Source Sans 3"/>
              </a:rPr>
              <a:t>Click </a:t>
            </a:r>
            <a:r>
              <a:rPr lang="en-US" sz="1625" b="1" dirty="0">
                <a:solidFill>
                  <a:srgbClr val="2B4150"/>
                </a:solidFill>
                <a:latin typeface="Source Sans 3 Bold"/>
                <a:ea typeface="Source Sans 3 Bold"/>
                <a:cs typeface="Source Sans 3 Bold"/>
                <a:sym typeface="Source Sans 3 Bold"/>
              </a:rPr>
              <a:t>Download</a:t>
            </a:r>
          </a:p>
        </p:txBody>
      </p:sp>
      <p:sp>
        <p:nvSpPr>
          <p:cNvPr id="15" name="TextBox 15"/>
          <p:cNvSpPr txBox="1"/>
          <p:nvPr/>
        </p:nvSpPr>
        <p:spPr>
          <a:xfrm>
            <a:off x="988665" y="5554266"/>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a:solidFill>
                  <a:srgbClr val="2B4150"/>
                </a:solidFill>
                <a:latin typeface="Source Sans 3"/>
                <a:ea typeface="Source Sans 3"/>
                <a:cs typeface="Source Sans 3"/>
                <a:sym typeface="Source Sans 3"/>
              </a:rPr>
              <a:t>CSV file is downloaded</a:t>
            </a:r>
          </a:p>
        </p:txBody>
      </p:sp>
      <p:sp>
        <p:nvSpPr>
          <p:cNvPr id="16" name="TextBox 16"/>
          <p:cNvSpPr txBox="1"/>
          <p:nvPr/>
        </p:nvSpPr>
        <p:spPr>
          <a:xfrm>
            <a:off x="988665" y="5967413"/>
            <a:ext cx="7896969" cy="405705"/>
          </a:xfrm>
          <a:prstGeom prst="rect">
            <a:avLst/>
          </a:prstGeom>
        </p:spPr>
        <p:txBody>
          <a:bodyPr lIns="0" tIns="0" rIns="0" bIns="0" rtlCol="0" anchor="t">
            <a:spAutoFit/>
          </a:bodyPr>
          <a:lstStyle/>
          <a:p>
            <a:pPr marL="245070" lvl="1" indent="-122535" algn="l">
              <a:lnSpc>
                <a:spcPts val="2625"/>
              </a:lnSpc>
              <a:buAutoNum type="arabicPeriod"/>
            </a:pPr>
            <a:r>
              <a:rPr lang="en-US" sz="1625">
                <a:solidFill>
                  <a:srgbClr val="2B4150"/>
                </a:solidFill>
                <a:latin typeface="Source Sans 3"/>
                <a:ea typeface="Source Sans 3"/>
                <a:cs typeface="Source Sans 3"/>
                <a:sym typeface="Source Sans 3"/>
              </a:rPr>
              <a:t>File appears as shown in the image</a:t>
            </a:r>
          </a:p>
        </p:txBody>
      </p:sp>
      <p:grpSp>
        <p:nvGrpSpPr>
          <p:cNvPr id="17" name="Group 17"/>
          <p:cNvGrpSpPr>
            <a:grpSpLocks noChangeAspect="1"/>
          </p:cNvGrpSpPr>
          <p:nvPr/>
        </p:nvGrpSpPr>
        <p:grpSpPr>
          <a:xfrm>
            <a:off x="8978612" y="1558379"/>
            <a:ext cx="6869905" cy="3406528"/>
            <a:chOff x="0" y="0"/>
            <a:chExt cx="9159873" cy="4542037"/>
          </a:xfrm>
        </p:grpSpPr>
        <p:sp>
          <p:nvSpPr>
            <p:cNvPr id="18" name="Freeform 18" descr="preencoded.png"/>
            <p:cNvSpPr/>
            <p:nvPr/>
          </p:nvSpPr>
          <p:spPr>
            <a:xfrm>
              <a:off x="0" y="0"/>
              <a:ext cx="9159875" cy="4542028"/>
            </a:xfrm>
            <a:custGeom>
              <a:avLst/>
              <a:gdLst/>
              <a:ahLst/>
              <a:cxnLst/>
              <a:rect l="l" t="t" r="r" b="b"/>
              <a:pathLst>
                <a:path w="9159875" h="4542028">
                  <a:moveTo>
                    <a:pt x="0" y="0"/>
                  </a:moveTo>
                  <a:lnTo>
                    <a:pt x="9159875" y="0"/>
                  </a:lnTo>
                  <a:lnTo>
                    <a:pt x="9159875" y="4542028"/>
                  </a:lnTo>
                  <a:lnTo>
                    <a:pt x="0" y="4542028"/>
                  </a:lnTo>
                  <a:lnTo>
                    <a:pt x="0" y="0"/>
                  </a:lnTo>
                  <a:close/>
                </a:path>
              </a:pathLst>
            </a:custGeom>
            <a:blipFill>
              <a:blip r:embed="rId3"/>
              <a:stretch>
                <a:fillRect l="-1233" r="-1233"/>
              </a:stretch>
            </a:blipFill>
          </p:spPr>
        </p:sp>
      </p:grpSp>
      <p:grpSp>
        <p:nvGrpSpPr>
          <p:cNvPr id="19" name="Group 19"/>
          <p:cNvGrpSpPr>
            <a:grpSpLocks noChangeAspect="1"/>
          </p:cNvGrpSpPr>
          <p:nvPr/>
        </p:nvGrpSpPr>
        <p:grpSpPr>
          <a:xfrm>
            <a:off x="11029836" y="5207792"/>
            <a:ext cx="2767459" cy="4460081"/>
            <a:chOff x="0" y="0"/>
            <a:chExt cx="3689945" cy="5946775"/>
          </a:xfrm>
        </p:grpSpPr>
        <p:sp>
          <p:nvSpPr>
            <p:cNvPr id="20" name="Freeform 20" descr="preencoded.png"/>
            <p:cNvSpPr/>
            <p:nvPr/>
          </p:nvSpPr>
          <p:spPr>
            <a:xfrm>
              <a:off x="0" y="0"/>
              <a:ext cx="3689985" cy="5946775"/>
            </a:xfrm>
            <a:custGeom>
              <a:avLst/>
              <a:gdLst/>
              <a:ahLst/>
              <a:cxnLst/>
              <a:rect l="l" t="t" r="r" b="b"/>
              <a:pathLst>
                <a:path w="3689985" h="5946775">
                  <a:moveTo>
                    <a:pt x="0" y="0"/>
                  </a:moveTo>
                  <a:lnTo>
                    <a:pt x="3689985" y="0"/>
                  </a:lnTo>
                  <a:lnTo>
                    <a:pt x="3689985" y="5946775"/>
                  </a:lnTo>
                  <a:lnTo>
                    <a:pt x="0" y="5946775"/>
                  </a:lnTo>
                  <a:lnTo>
                    <a:pt x="0" y="0"/>
                  </a:lnTo>
                  <a:close/>
                </a:path>
              </a:pathLst>
            </a:custGeom>
            <a:blipFill>
              <a:blip r:embed="rId4"/>
              <a:stretch>
                <a:fillRect l="-3414" r="-3413"/>
              </a:stretch>
            </a:blipFill>
          </p:spPr>
        </p:sp>
      </p:grpSp>
      <p:pic>
        <p:nvPicPr>
          <p:cNvPr id="22" name="Picture 21" descr="A close up of a logo&#10;&#10;AI-generated content may be incorrect.">
            <a:extLst>
              <a:ext uri="{FF2B5EF4-FFF2-40B4-BE49-F238E27FC236}">
                <a16:creationId xmlns:a16="http://schemas.microsoft.com/office/drawing/2014/main" id="{C5C19CDD-8D71-BE51-B5EC-53D03283E4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954733"/>
            <a:ext cx="8532762" cy="683567"/>
          </a:xfrm>
          <a:prstGeom prst="rect">
            <a:avLst/>
          </a:prstGeom>
        </p:spPr>
        <p:txBody>
          <a:bodyPr wrap="square" lIns="0" tIns="0" rIns="0" bIns="0" rtlCol="0" anchor="t">
            <a:spAutoFit/>
          </a:bodyPr>
          <a:lstStyle/>
          <a:p>
            <a:pPr algn="l">
              <a:lnSpc>
                <a:spcPts val="5187"/>
              </a:lnSpc>
            </a:pPr>
            <a:r>
              <a:rPr lang="en-US" sz="4124" b="1" dirty="0">
                <a:solidFill>
                  <a:srgbClr val="124E73"/>
                </a:solidFill>
                <a:latin typeface="Museo Moderno Bold"/>
                <a:ea typeface="Museo Moderno Bold"/>
                <a:cs typeface="Museo Moderno Bold"/>
                <a:sym typeface="Museo Moderno Bold"/>
              </a:rPr>
              <a:t>Mathematics &amp; Formulas Behind</a:t>
            </a:r>
          </a:p>
        </p:txBody>
      </p:sp>
      <p:sp>
        <p:nvSpPr>
          <p:cNvPr id="7" name="TextBox 7"/>
          <p:cNvSpPr txBox="1"/>
          <p:nvPr/>
        </p:nvSpPr>
        <p:spPr>
          <a:xfrm>
            <a:off x="992238" y="1546920"/>
            <a:ext cx="7008762"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1. Bounding Box Center (Centroid)</a:t>
            </a:r>
          </a:p>
        </p:txBody>
      </p:sp>
      <p:sp>
        <p:nvSpPr>
          <p:cNvPr id="8" name="TextBox 8"/>
          <p:cNvSpPr txBox="1"/>
          <p:nvPr/>
        </p:nvSpPr>
        <p:spPr>
          <a:xfrm>
            <a:off x="992238" y="2349847"/>
            <a:ext cx="16303526"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This calculation localizes the center point of the detected object for tracking.</a:t>
            </a:r>
          </a:p>
        </p:txBody>
      </p:sp>
      <p:grpSp>
        <p:nvGrpSpPr>
          <p:cNvPr id="9" name="Group 9"/>
          <p:cNvGrpSpPr/>
          <p:nvPr/>
        </p:nvGrpSpPr>
        <p:grpSpPr>
          <a:xfrm>
            <a:off x="987475" y="2991147"/>
            <a:ext cx="16313051" cy="2466826"/>
            <a:chOff x="0" y="0"/>
            <a:chExt cx="21750735" cy="3289102"/>
          </a:xfrm>
        </p:grpSpPr>
        <p:sp>
          <p:nvSpPr>
            <p:cNvPr id="10" name="Freeform 10"/>
            <p:cNvSpPr/>
            <p:nvPr/>
          </p:nvSpPr>
          <p:spPr>
            <a:xfrm>
              <a:off x="0" y="0"/>
              <a:ext cx="21750782" cy="3289173"/>
            </a:xfrm>
            <a:custGeom>
              <a:avLst/>
              <a:gdLst/>
              <a:ahLst/>
              <a:cxnLst/>
              <a:rect l="l" t="t" r="r" b="b"/>
              <a:pathLst>
                <a:path w="21750782" h="3289173">
                  <a:moveTo>
                    <a:pt x="0" y="48895"/>
                  </a:moveTo>
                  <a:cubicBezTo>
                    <a:pt x="0" y="21844"/>
                    <a:pt x="21971" y="0"/>
                    <a:pt x="49022" y="0"/>
                  </a:cubicBezTo>
                  <a:lnTo>
                    <a:pt x="21701761" y="0"/>
                  </a:lnTo>
                  <a:lnTo>
                    <a:pt x="21701761" y="6350"/>
                  </a:lnTo>
                  <a:lnTo>
                    <a:pt x="21701761" y="0"/>
                  </a:lnTo>
                  <a:cubicBezTo>
                    <a:pt x="21728812" y="0"/>
                    <a:pt x="21750782" y="21844"/>
                    <a:pt x="21750782" y="48895"/>
                  </a:cubicBezTo>
                  <a:lnTo>
                    <a:pt x="21744432" y="48895"/>
                  </a:lnTo>
                  <a:lnTo>
                    <a:pt x="21750782" y="48895"/>
                  </a:lnTo>
                  <a:lnTo>
                    <a:pt x="21750782" y="3240278"/>
                  </a:lnTo>
                  <a:lnTo>
                    <a:pt x="21744432" y="3240278"/>
                  </a:lnTo>
                  <a:lnTo>
                    <a:pt x="21750782" y="3240278"/>
                  </a:lnTo>
                  <a:cubicBezTo>
                    <a:pt x="21750782" y="3267329"/>
                    <a:pt x="21728812" y="3289173"/>
                    <a:pt x="21701761" y="3289173"/>
                  </a:cubicBezTo>
                  <a:lnTo>
                    <a:pt x="21701761" y="3282823"/>
                  </a:lnTo>
                  <a:lnTo>
                    <a:pt x="21701761" y="3289173"/>
                  </a:lnTo>
                  <a:lnTo>
                    <a:pt x="49022" y="3289173"/>
                  </a:lnTo>
                  <a:lnTo>
                    <a:pt x="49022" y="3282823"/>
                  </a:lnTo>
                  <a:lnTo>
                    <a:pt x="49022" y="3289173"/>
                  </a:lnTo>
                  <a:cubicBezTo>
                    <a:pt x="21971" y="3289173"/>
                    <a:pt x="0" y="3267329"/>
                    <a:pt x="0" y="3240278"/>
                  </a:cubicBezTo>
                  <a:lnTo>
                    <a:pt x="0" y="48895"/>
                  </a:lnTo>
                  <a:lnTo>
                    <a:pt x="6350" y="48895"/>
                  </a:lnTo>
                  <a:lnTo>
                    <a:pt x="0" y="48895"/>
                  </a:lnTo>
                  <a:moveTo>
                    <a:pt x="12700" y="48895"/>
                  </a:moveTo>
                  <a:lnTo>
                    <a:pt x="12700" y="3240278"/>
                  </a:lnTo>
                  <a:lnTo>
                    <a:pt x="6350" y="3240278"/>
                  </a:lnTo>
                  <a:lnTo>
                    <a:pt x="12700" y="3240278"/>
                  </a:lnTo>
                  <a:cubicBezTo>
                    <a:pt x="12700" y="3260217"/>
                    <a:pt x="28956" y="3276473"/>
                    <a:pt x="49022" y="3276473"/>
                  </a:cubicBezTo>
                  <a:lnTo>
                    <a:pt x="21701761" y="3276473"/>
                  </a:lnTo>
                  <a:cubicBezTo>
                    <a:pt x="21721826" y="3276473"/>
                    <a:pt x="21738082" y="3260217"/>
                    <a:pt x="21738082" y="3240278"/>
                  </a:cubicBezTo>
                  <a:lnTo>
                    <a:pt x="21738082" y="48895"/>
                  </a:lnTo>
                  <a:cubicBezTo>
                    <a:pt x="21738082" y="28956"/>
                    <a:pt x="21721826" y="12700"/>
                    <a:pt x="21701761" y="12700"/>
                  </a:cubicBezTo>
                  <a:lnTo>
                    <a:pt x="49022" y="12700"/>
                  </a:lnTo>
                  <a:lnTo>
                    <a:pt x="49022" y="6350"/>
                  </a:lnTo>
                  <a:lnTo>
                    <a:pt x="49022" y="12700"/>
                  </a:lnTo>
                  <a:cubicBezTo>
                    <a:pt x="28956" y="12700"/>
                    <a:pt x="12700" y="28956"/>
                    <a:pt x="12700" y="48895"/>
                  </a:cubicBezTo>
                  <a:close/>
                </a:path>
              </a:pathLst>
            </a:custGeom>
            <a:solidFill>
              <a:srgbClr val="000000">
                <a:alpha val="392"/>
              </a:srgbClr>
            </a:solidFill>
            <a:ln w="12700">
              <a:solidFill>
                <a:srgbClr val="000000"/>
              </a:solidFill>
            </a:ln>
          </p:spPr>
        </p:sp>
      </p:grpSp>
      <p:grpSp>
        <p:nvGrpSpPr>
          <p:cNvPr id="11" name="Group 11"/>
          <p:cNvGrpSpPr/>
          <p:nvPr/>
        </p:nvGrpSpPr>
        <p:grpSpPr>
          <a:xfrm>
            <a:off x="1001762" y="3005435"/>
            <a:ext cx="16284476" cy="614362"/>
            <a:chOff x="0" y="0"/>
            <a:chExt cx="21712635" cy="819150"/>
          </a:xfrm>
        </p:grpSpPr>
        <p:sp>
          <p:nvSpPr>
            <p:cNvPr id="12" name="Freeform 12"/>
            <p:cNvSpPr/>
            <p:nvPr/>
          </p:nvSpPr>
          <p:spPr>
            <a:xfrm>
              <a:off x="0" y="0"/>
              <a:ext cx="21712682" cy="819150"/>
            </a:xfrm>
            <a:custGeom>
              <a:avLst/>
              <a:gdLst/>
              <a:ahLst/>
              <a:cxnLst/>
              <a:rect l="l" t="t" r="r" b="b"/>
              <a:pathLst>
                <a:path w="21712682" h="819150">
                  <a:moveTo>
                    <a:pt x="0" y="0"/>
                  </a:moveTo>
                  <a:lnTo>
                    <a:pt x="21712682" y="0"/>
                  </a:lnTo>
                  <a:lnTo>
                    <a:pt x="21712682" y="819150"/>
                  </a:lnTo>
                  <a:lnTo>
                    <a:pt x="0" y="819150"/>
                  </a:lnTo>
                  <a:close/>
                </a:path>
              </a:pathLst>
            </a:custGeom>
            <a:solidFill>
              <a:srgbClr val="FFFFFF">
                <a:alpha val="0"/>
              </a:srgbClr>
            </a:solidFill>
            <a:ln w="12700">
              <a:solidFill>
                <a:srgbClr val="000000"/>
              </a:solidFill>
            </a:ln>
          </p:spPr>
        </p:sp>
      </p:grpSp>
      <p:sp>
        <p:nvSpPr>
          <p:cNvPr id="13" name="TextBox 13"/>
          <p:cNvSpPr txBox="1"/>
          <p:nvPr/>
        </p:nvSpPr>
        <p:spPr>
          <a:xfrm>
            <a:off x="1214586" y="3075831"/>
            <a:ext cx="4943921"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Formula Set</a:t>
            </a:r>
          </a:p>
        </p:txBody>
      </p:sp>
      <p:sp>
        <p:nvSpPr>
          <p:cNvPr id="14" name="TextBox 14"/>
          <p:cNvSpPr txBox="1"/>
          <p:nvPr/>
        </p:nvSpPr>
        <p:spPr>
          <a:xfrm>
            <a:off x="6593086" y="3075831"/>
            <a:ext cx="493915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Context in Code</a:t>
            </a:r>
          </a:p>
        </p:txBody>
      </p:sp>
      <p:sp>
        <p:nvSpPr>
          <p:cNvPr id="15" name="TextBox 15"/>
          <p:cNvSpPr txBox="1"/>
          <p:nvPr/>
        </p:nvSpPr>
        <p:spPr>
          <a:xfrm>
            <a:off x="11966822" y="3075831"/>
            <a:ext cx="510688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Purpose</a:t>
            </a:r>
          </a:p>
        </p:txBody>
      </p:sp>
      <p:grpSp>
        <p:nvGrpSpPr>
          <p:cNvPr id="16" name="Group 16"/>
          <p:cNvGrpSpPr/>
          <p:nvPr/>
        </p:nvGrpSpPr>
        <p:grpSpPr>
          <a:xfrm>
            <a:off x="1001762" y="3619798"/>
            <a:ext cx="16284476" cy="1823889"/>
            <a:chOff x="0" y="0"/>
            <a:chExt cx="21712635" cy="2431852"/>
          </a:xfrm>
        </p:grpSpPr>
        <p:sp>
          <p:nvSpPr>
            <p:cNvPr id="17" name="Freeform 17"/>
            <p:cNvSpPr/>
            <p:nvPr/>
          </p:nvSpPr>
          <p:spPr>
            <a:xfrm>
              <a:off x="0" y="0"/>
              <a:ext cx="21712682" cy="2431796"/>
            </a:xfrm>
            <a:custGeom>
              <a:avLst/>
              <a:gdLst/>
              <a:ahLst/>
              <a:cxnLst/>
              <a:rect l="l" t="t" r="r" b="b"/>
              <a:pathLst>
                <a:path w="21712682" h="2431796">
                  <a:moveTo>
                    <a:pt x="0" y="0"/>
                  </a:moveTo>
                  <a:lnTo>
                    <a:pt x="21712682" y="0"/>
                  </a:lnTo>
                  <a:lnTo>
                    <a:pt x="21712682" y="2431796"/>
                  </a:lnTo>
                  <a:lnTo>
                    <a:pt x="0" y="2431796"/>
                  </a:lnTo>
                  <a:close/>
                </a:path>
              </a:pathLst>
            </a:custGeom>
            <a:solidFill>
              <a:srgbClr val="000000">
                <a:alpha val="0"/>
              </a:srgbClr>
            </a:solidFill>
            <a:ln w="12700">
              <a:solidFill>
                <a:srgbClr val="000000"/>
              </a:solidFill>
            </a:ln>
          </p:spPr>
        </p:sp>
      </p:grpSp>
      <p:grpSp>
        <p:nvGrpSpPr>
          <p:cNvPr id="18" name="Group 18"/>
          <p:cNvGrpSpPr>
            <a:grpSpLocks noChangeAspect="1"/>
          </p:cNvGrpSpPr>
          <p:nvPr/>
        </p:nvGrpSpPr>
        <p:grpSpPr>
          <a:xfrm>
            <a:off x="1214586" y="3756869"/>
            <a:ext cx="1647974" cy="1549748"/>
            <a:chOff x="0" y="0"/>
            <a:chExt cx="2197298" cy="2066330"/>
          </a:xfrm>
        </p:grpSpPr>
        <p:sp>
          <p:nvSpPr>
            <p:cNvPr id="19" name="Freeform 19" descr="preencoded.png"/>
            <p:cNvSpPr/>
            <p:nvPr/>
          </p:nvSpPr>
          <p:spPr>
            <a:xfrm>
              <a:off x="0" y="0"/>
              <a:ext cx="2197354" cy="2066290"/>
            </a:xfrm>
            <a:custGeom>
              <a:avLst/>
              <a:gdLst/>
              <a:ahLst/>
              <a:cxnLst/>
              <a:rect l="l" t="t" r="r" b="b"/>
              <a:pathLst>
                <a:path w="2197354" h="2066290">
                  <a:moveTo>
                    <a:pt x="0" y="0"/>
                  </a:moveTo>
                  <a:lnTo>
                    <a:pt x="2197354" y="0"/>
                  </a:lnTo>
                  <a:lnTo>
                    <a:pt x="2197354" y="2066290"/>
                  </a:lnTo>
                  <a:lnTo>
                    <a:pt x="0" y="2066290"/>
                  </a:lnTo>
                  <a:lnTo>
                    <a:pt x="0" y="0"/>
                  </a:lnTo>
                  <a:close/>
                </a:path>
              </a:pathLst>
            </a:custGeom>
            <a:blipFill>
              <a:blip r:embed="rId3"/>
              <a:stretch>
                <a:fillRect t="-95" r="2" b="-97"/>
              </a:stretch>
            </a:blipFill>
          </p:spPr>
        </p:sp>
      </p:grpSp>
      <p:sp>
        <p:nvSpPr>
          <p:cNvPr id="20" name="TextBox 20"/>
          <p:cNvSpPr txBox="1"/>
          <p:nvPr/>
        </p:nvSpPr>
        <p:spPr>
          <a:xfrm>
            <a:off x="6593086" y="3690194"/>
            <a:ext cx="4939159" cy="766167"/>
          </a:xfrm>
          <a:prstGeom prst="rect">
            <a:avLst/>
          </a:prstGeom>
        </p:spPr>
        <p:txBody>
          <a:bodyPr lIns="0" tIns="0" rIns="0" bIns="0" rtlCol="0" anchor="t">
            <a:spAutoFit/>
          </a:bodyPr>
          <a:lstStyle/>
          <a:p>
            <a:pPr algn="l">
              <a:lnSpc>
                <a:spcPts val="2625"/>
              </a:lnSpc>
            </a:pPr>
            <a:r>
              <a:rPr lang="en-US" sz="1625" dirty="0">
                <a:solidFill>
                  <a:srgbClr val="2B4150"/>
                </a:solidFill>
                <a:latin typeface="Source Sans 3"/>
                <a:ea typeface="Source Sans 3"/>
                <a:cs typeface="Source Sans 3"/>
                <a:sym typeface="Source Sans 3"/>
              </a:rPr>
              <a:t>Used in </a:t>
            </a:r>
            <a:r>
              <a:rPr lang="en-US" sz="1625" dirty="0" err="1">
                <a:solidFill>
                  <a:srgbClr val="2B4150"/>
                </a:solidFill>
                <a:latin typeface="Source Sans 3"/>
                <a:ea typeface="Source Sans 3"/>
                <a:cs typeface="Source Sans 3"/>
                <a:sym typeface="Source Sans 3"/>
              </a:rPr>
              <a:t>get_bbox_center</a:t>
            </a:r>
            <a:r>
              <a:rPr lang="en-US" sz="1625" dirty="0">
                <a:solidFill>
                  <a:srgbClr val="2B4150"/>
                </a:solidFill>
                <a:latin typeface="Source Sans 3"/>
                <a:ea typeface="Source Sans 3"/>
                <a:cs typeface="Source Sans 3"/>
                <a:sym typeface="Source Sans 3"/>
              </a:rPr>
              <a:t> to find the center point of a bounding box.</a:t>
            </a:r>
          </a:p>
        </p:txBody>
      </p:sp>
      <p:sp>
        <p:nvSpPr>
          <p:cNvPr id="21" name="TextBox 21"/>
          <p:cNvSpPr txBox="1"/>
          <p:nvPr/>
        </p:nvSpPr>
        <p:spPr>
          <a:xfrm>
            <a:off x="11966822" y="3690194"/>
            <a:ext cx="5106889" cy="1087339"/>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The </a:t>
            </a:r>
            <a:r>
              <a:rPr lang="en-US" sz="1625" b="1">
                <a:solidFill>
                  <a:srgbClr val="2B4150"/>
                </a:solidFill>
                <a:latin typeface="Source Sans 3 Bold"/>
                <a:ea typeface="Source Sans 3 Bold"/>
                <a:cs typeface="Source Sans 3 Bold"/>
                <a:sym typeface="Source Sans 3 Bold"/>
              </a:rPr>
              <a:t>Centroid Formulas</a:t>
            </a:r>
            <a:r>
              <a:rPr lang="en-US" sz="1625">
                <a:solidFill>
                  <a:srgbClr val="2B4150"/>
                </a:solidFill>
                <a:latin typeface="Source Sans 3"/>
                <a:ea typeface="Source Sans 3"/>
                <a:cs typeface="Source Sans 3"/>
                <a:sym typeface="Source Sans 3"/>
              </a:rPr>
              <a:t> are used to determine the </a:t>
            </a:r>
            <a:r>
              <a:rPr lang="en-US" sz="1625" b="1">
                <a:solidFill>
                  <a:srgbClr val="2B4150"/>
                </a:solidFill>
                <a:latin typeface="Source Sans 3 Bold"/>
                <a:ea typeface="Source Sans 3 Bold"/>
                <a:cs typeface="Source Sans 3 Bold"/>
                <a:sym typeface="Source Sans 3 Bold"/>
              </a:rPr>
              <a:t>center point (centroid)</a:t>
            </a:r>
            <a:r>
              <a:rPr lang="en-US" sz="1625">
                <a:solidFill>
                  <a:srgbClr val="2B4150"/>
                </a:solidFill>
                <a:latin typeface="Source Sans 3"/>
                <a:ea typeface="Source Sans 3"/>
                <a:cs typeface="Source Sans 3"/>
                <a:sym typeface="Source Sans 3"/>
              </a:rPr>
              <a:t> of the bounding box surrounding a detected person for tracking purposes.</a:t>
            </a:r>
          </a:p>
        </p:txBody>
      </p:sp>
      <p:sp>
        <p:nvSpPr>
          <p:cNvPr id="22" name="TextBox 22"/>
          <p:cNvSpPr txBox="1"/>
          <p:nvPr/>
        </p:nvSpPr>
        <p:spPr>
          <a:xfrm>
            <a:off x="992238" y="5753100"/>
            <a:ext cx="7923162"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2. Euclidean Distance (Object Tracking)</a:t>
            </a:r>
          </a:p>
        </p:txBody>
      </p:sp>
      <p:sp>
        <p:nvSpPr>
          <p:cNvPr id="23" name="TextBox 23"/>
          <p:cNvSpPr txBox="1"/>
          <p:nvPr/>
        </p:nvSpPr>
        <p:spPr>
          <a:xfrm>
            <a:off x="992238" y="6556027"/>
            <a:ext cx="16303526"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Used to measure the distance between the current detection and previously tracked objects to assign a consistent ID.</a:t>
            </a:r>
          </a:p>
        </p:txBody>
      </p:sp>
      <p:grpSp>
        <p:nvGrpSpPr>
          <p:cNvPr id="24" name="Group 24"/>
          <p:cNvGrpSpPr/>
          <p:nvPr/>
        </p:nvGrpSpPr>
        <p:grpSpPr>
          <a:xfrm>
            <a:off x="987475" y="7197329"/>
            <a:ext cx="16313051" cy="2277964"/>
            <a:chOff x="0" y="0"/>
            <a:chExt cx="21750735" cy="3037285"/>
          </a:xfrm>
        </p:grpSpPr>
        <p:sp>
          <p:nvSpPr>
            <p:cNvPr id="25" name="Freeform 25"/>
            <p:cNvSpPr/>
            <p:nvPr/>
          </p:nvSpPr>
          <p:spPr>
            <a:xfrm>
              <a:off x="0" y="0"/>
              <a:ext cx="21750782" cy="3037332"/>
            </a:xfrm>
            <a:custGeom>
              <a:avLst/>
              <a:gdLst/>
              <a:ahLst/>
              <a:cxnLst/>
              <a:rect l="l" t="t" r="r" b="b"/>
              <a:pathLst>
                <a:path w="21750782" h="3037332">
                  <a:moveTo>
                    <a:pt x="0" y="48895"/>
                  </a:moveTo>
                  <a:cubicBezTo>
                    <a:pt x="0" y="21844"/>
                    <a:pt x="21971" y="0"/>
                    <a:pt x="49022" y="0"/>
                  </a:cubicBezTo>
                  <a:lnTo>
                    <a:pt x="21701761" y="0"/>
                  </a:lnTo>
                  <a:lnTo>
                    <a:pt x="21701761" y="6350"/>
                  </a:lnTo>
                  <a:lnTo>
                    <a:pt x="21701761" y="0"/>
                  </a:lnTo>
                  <a:cubicBezTo>
                    <a:pt x="21728812" y="0"/>
                    <a:pt x="21750782" y="21844"/>
                    <a:pt x="21750782" y="48895"/>
                  </a:cubicBezTo>
                  <a:lnTo>
                    <a:pt x="21744432" y="48895"/>
                  </a:lnTo>
                  <a:lnTo>
                    <a:pt x="21750782" y="48895"/>
                  </a:lnTo>
                  <a:lnTo>
                    <a:pt x="21750782" y="2988437"/>
                  </a:lnTo>
                  <a:lnTo>
                    <a:pt x="21744432" y="2988437"/>
                  </a:lnTo>
                  <a:lnTo>
                    <a:pt x="21750782" y="2988437"/>
                  </a:lnTo>
                  <a:cubicBezTo>
                    <a:pt x="21750782" y="3015488"/>
                    <a:pt x="21728812" y="3037332"/>
                    <a:pt x="21701761" y="3037332"/>
                  </a:cubicBezTo>
                  <a:lnTo>
                    <a:pt x="21701761" y="3030982"/>
                  </a:lnTo>
                  <a:lnTo>
                    <a:pt x="21701761" y="3037332"/>
                  </a:lnTo>
                  <a:lnTo>
                    <a:pt x="49022" y="3037332"/>
                  </a:lnTo>
                  <a:lnTo>
                    <a:pt x="49022" y="3030982"/>
                  </a:lnTo>
                  <a:lnTo>
                    <a:pt x="49022" y="3037332"/>
                  </a:lnTo>
                  <a:cubicBezTo>
                    <a:pt x="21971" y="3037332"/>
                    <a:pt x="0" y="3015488"/>
                    <a:pt x="0" y="2988437"/>
                  </a:cubicBezTo>
                  <a:lnTo>
                    <a:pt x="0" y="48895"/>
                  </a:lnTo>
                  <a:lnTo>
                    <a:pt x="6350" y="48895"/>
                  </a:lnTo>
                  <a:lnTo>
                    <a:pt x="0" y="48895"/>
                  </a:lnTo>
                  <a:moveTo>
                    <a:pt x="12700" y="48895"/>
                  </a:moveTo>
                  <a:lnTo>
                    <a:pt x="12700" y="2988437"/>
                  </a:lnTo>
                  <a:lnTo>
                    <a:pt x="6350" y="2988437"/>
                  </a:lnTo>
                  <a:lnTo>
                    <a:pt x="12700" y="2988437"/>
                  </a:lnTo>
                  <a:cubicBezTo>
                    <a:pt x="12700" y="3008376"/>
                    <a:pt x="28956" y="3024632"/>
                    <a:pt x="49022" y="3024632"/>
                  </a:cubicBezTo>
                  <a:lnTo>
                    <a:pt x="21701761" y="3024632"/>
                  </a:lnTo>
                  <a:cubicBezTo>
                    <a:pt x="21721826" y="3024632"/>
                    <a:pt x="21738082" y="3008376"/>
                    <a:pt x="21738082" y="2988437"/>
                  </a:cubicBezTo>
                  <a:lnTo>
                    <a:pt x="21738082" y="48895"/>
                  </a:lnTo>
                  <a:cubicBezTo>
                    <a:pt x="21738082" y="28956"/>
                    <a:pt x="21721826" y="12700"/>
                    <a:pt x="21701761" y="12700"/>
                  </a:cubicBezTo>
                  <a:lnTo>
                    <a:pt x="49022" y="12700"/>
                  </a:lnTo>
                  <a:lnTo>
                    <a:pt x="49022" y="6350"/>
                  </a:lnTo>
                  <a:lnTo>
                    <a:pt x="49022" y="12700"/>
                  </a:lnTo>
                  <a:cubicBezTo>
                    <a:pt x="28956" y="12700"/>
                    <a:pt x="12700" y="28956"/>
                    <a:pt x="12700" y="48895"/>
                  </a:cubicBezTo>
                  <a:close/>
                </a:path>
              </a:pathLst>
            </a:custGeom>
            <a:solidFill>
              <a:srgbClr val="000000">
                <a:alpha val="392"/>
              </a:srgbClr>
            </a:solidFill>
            <a:ln w="12700">
              <a:solidFill>
                <a:srgbClr val="000000"/>
              </a:solidFill>
            </a:ln>
          </p:spPr>
        </p:sp>
      </p:grpSp>
      <p:grpSp>
        <p:nvGrpSpPr>
          <p:cNvPr id="26" name="Group 26"/>
          <p:cNvGrpSpPr/>
          <p:nvPr/>
        </p:nvGrpSpPr>
        <p:grpSpPr>
          <a:xfrm>
            <a:off x="1001762" y="7211616"/>
            <a:ext cx="16284476" cy="614362"/>
            <a:chOff x="0" y="0"/>
            <a:chExt cx="21712635" cy="819150"/>
          </a:xfrm>
        </p:grpSpPr>
        <p:sp>
          <p:nvSpPr>
            <p:cNvPr id="27" name="Freeform 27"/>
            <p:cNvSpPr/>
            <p:nvPr/>
          </p:nvSpPr>
          <p:spPr>
            <a:xfrm>
              <a:off x="0" y="0"/>
              <a:ext cx="21712682" cy="819150"/>
            </a:xfrm>
            <a:custGeom>
              <a:avLst/>
              <a:gdLst/>
              <a:ahLst/>
              <a:cxnLst/>
              <a:rect l="l" t="t" r="r" b="b"/>
              <a:pathLst>
                <a:path w="21712682" h="819150">
                  <a:moveTo>
                    <a:pt x="0" y="0"/>
                  </a:moveTo>
                  <a:lnTo>
                    <a:pt x="21712682" y="0"/>
                  </a:lnTo>
                  <a:lnTo>
                    <a:pt x="21712682" y="819150"/>
                  </a:lnTo>
                  <a:lnTo>
                    <a:pt x="0" y="819150"/>
                  </a:lnTo>
                  <a:close/>
                </a:path>
              </a:pathLst>
            </a:custGeom>
            <a:solidFill>
              <a:srgbClr val="FFFFFF">
                <a:alpha val="0"/>
              </a:srgbClr>
            </a:solidFill>
            <a:ln w="12700">
              <a:solidFill>
                <a:srgbClr val="000000"/>
              </a:solidFill>
            </a:ln>
          </p:spPr>
        </p:sp>
      </p:grpSp>
      <p:sp>
        <p:nvSpPr>
          <p:cNvPr id="28" name="TextBox 28"/>
          <p:cNvSpPr txBox="1"/>
          <p:nvPr/>
        </p:nvSpPr>
        <p:spPr>
          <a:xfrm>
            <a:off x="1214586" y="7282011"/>
            <a:ext cx="4943921"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Formula Set</a:t>
            </a:r>
          </a:p>
        </p:txBody>
      </p:sp>
      <p:sp>
        <p:nvSpPr>
          <p:cNvPr id="29" name="TextBox 29"/>
          <p:cNvSpPr txBox="1"/>
          <p:nvPr/>
        </p:nvSpPr>
        <p:spPr>
          <a:xfrm>
            <a:off x="6593086" y="7282011"/>
            <a:ext cx="493915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Context in Code</a:t>
            </a:r>
          </a:p>
        </p:txBody>
      </p:sp>
      <p:sp>
        <p:nvSpPr>
          <p:cNvPr id="30" name="TextBox 30"/>
          <p:cNvSpPr txBox="1"/>
          <p:nvPr/>
        </p:nvSpPr>
        <p:spPr>
          <a:xfrm>
            <a:off x="11966822" y="7282011"/>
            <a:ext cx="5106889" cy="406896"/>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Purpose</a:t>
            </a:r>
          </a:p>
        </p:txBody>
      </p:sp>
      <p:grpSp>
        <p:nvGrpSpPr>
          <p:cNvPr id="31" name="Group 31"/>
          <p:cNvGrpSpPr/>
          <p:nvPr/>
        </p:nvGrpSpPr>
        <p:grpSpPr>
          <a:xfrm>
            <a:off x="1001762" y="7825979"/>
            <a:ext cx="16284476" cy="1635026"/>
            <a:chOff x="0" y="0"/>
            <a:chExt cx="21712635" cy="2180035"/>
          </a:xfrm>
        </p:grpSpPr>
        <p:sp>
          <p:nvSpPr>
            <p:cNvPr id="32" name="Freeform 32"/>
            <p:cNvSpPr/>
            <p:nvPr/>
          </p:nvSpPr>
          <p:spPr>
            <a:xfrm>
              <a:off x="0" y="0"/>
              <a:ext cx="21712682" cy="2180082"/>
            </a:xfrm>
            <a:custGeom>
              <a:avLst/>
              <a:gdLst/>
              <a:ahLst/>
              <a:cxnLst/>
              <a:rect l="l" t="t" r="r" b="b"/>
              <a:pathLst>
                <a:path w="21712682" h="2180082">
                  <a:moveTo>
                    <a:pt x="0" y="0"/>
                  </a:moveTo>
                  <a:lnTo>
                    <a:pt x="21712682" y="0"/>
                  </a:lnTo>
                  <a:lnTo>
                    <a:pt x="21712682" y="2180082"/>
                  </a:lnTo>
                  <a:lnTo>
                    <a:pt x="0" y="2180082"/>
                  </a:lnTo>
                  <a:close/>
                </a:path>
              </a:pathLst>
            </a:custGeom>
            <a:solidFill>
              <a:srgbClr val="000000">
                <a:alpha val="0"/>
              </a:srgbClr>
            </a:solidFill>
            <a:ln w="12700">
              <a:solidFill>
                <a:srgbClr val="000000"/>
              </a:solidFill>
            </a:ln>
          </p:spPr>
        </p:sp>
      </p:grpSp>
      <p:grpSp>
        <p:nvGrpSpPr>
          <p:cNvPr id="33" name="Group 33"/>
          <p:cNvGrpSpPr>
            <a:grpSpLocks noChangeAspect="1"/>
          </p:cNvGrpSpPr>
          <p:nvPr/>
        </p:nvGrpSpPr>
        <p:grpSpPr>
          <a:xfrm>
            <a:off x="1214586" y="7963049"/>
            <a:ext cx="3615035" cy="627757"/>
            <a:chOff x="0" y="0"/>
            <a:chExt cx="4820047" cy="837010"/>
          </a:xfrm>
        </p:grpSpPr>
        <p:sp>
          <p:nvSpPr>
            <p:cNvPr id="34" name="Freeform 34" descr="preencoded.png"/>
            <p:cNvSpPr/>
            <p:nvPr/>
          </p:nvSpPr>
          <p:spPr>
            <a:xfrm>
              <a:off x="0" y="0"/>
              <a:ext cx="4820031" cy="837057"/>
            </a:xfrm>
            <a:custGeom>
              <a:avLst/>
              <a:gdLst/>
              <a:ahLst/>
              <a:cxnLst/>
              <a:rect l="l" t="t" r="r" b="b"/>
              <a:pathLst>
                <a:path w="4820031" h="837057">
                  <a:moveTo>
                    <a:pt x="0" y="0"/>
                  </a:moveTo>
                  <a:lnTo>
                    <a:pt x="4820031" y="0"/>
                  </a:lnTo>
                  <a:lnTo>
                    <a:pt x="4820031" y="837057"/>
                  </a:lnTo>
                  <a:lnTo>
                    <a:pt x="0" y="837057"/>
                  </a:lnTo>
                  <a:lnTo>
                    <a:pt x="0" y="0"/>
                  </a:lnTo>
                  <a:close/>
                </a:path>
              </a:pathLst>
            </a:custGeom>
            <a:blipFill>
              <a:blip r:embed="rId4"/>
              <a:stretch>
                <a:fillRect t="-9" b="-3"/>
              </a:stretch>
            </a:blipFill>
          </p:spPr>
        </p:sp>
      </p:grpSp>
      <p:sp>
        <p:nvSpPr>
          <p:cNvPr id="35" name="TextBox 35"/>
          <p:cNvSpPr txBox="1"/>
          <p:nvPr/>
        </p:nvSpPr>
        <p:spPr>
          <a:xfrm>
            <a:off x="6593086" y="7896374"/>
            <a:ext cx="4939159" cy="1106389"/>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Used in continuous_video_analysis to calculate the distance between a newly detected centroid and previously tracked object centroids.</a:t>
            </a:r>
          </a:p>
        </p:txBody>
      </p:sp>
      <p:sp>
        <p:nvSpPr>
          <p:cNvPr id="36" name="TextBox 36"/>
          <p:cNvSpPr txBox="1"/>
          <p:nvPr/>
        </p:nvSpPr>
        <p:spPr>
          <a:xfrm>
            <a:off x="11966822" y="7896374"/>
            <a:ext cx="5106889" cy="1427560"/>
          </a:xfrm>
          <a:prstGeom prst="rect">
            <a:avLst/>
          </a:prstGeom>
        </p:spPr>
        <p:txBody>
          <a:bodyPr lIns="0" tIns="0" rIns="0" bIns="0" rtlCol="0" anchor="t">
            <a:spAutoFit/>
          </a:bodyPr>
          <a:lstStyle/>
          <a:p>
            <a:pPr algn="l">
              <a:lnSpc>
                <a:spcPts val="2625"/>
              </a:lnSpc>
            </a:pPr>
            <a:r>
              <a:rPr lang="en-US" sz="1625">
                <a:solidFill>
                  <a:srgbClr val="2B4150"/>
                </a:solidFill>
                <a:latin typeface="Source Sans 3"/>
                <a:ea typeface="Source Sans 3"/>
                <a:cs typeface="Source Sans 3"/>
                <a:sym typeface="Source Sans 3"/>
              </a:rPr>
              <a:t>The </a:t>
            </a:r>
            <a:r>
              <a:rPr lang="en-US" sz="1625" b="1">
                <a:solidFill>
                  <a:srgbClr val="2B4150"/>
                </a:solidFill>
                <a:latin typeface="Source Sans 3 Bold"/>
                <a:ea typeface="Source Sans 3 Bold"/>
                <a:cs typeface="Source Sans 3 Bold"/>
                <a:sym typeface="Source Sans 3 Bold"/>
              </a:rPr>
              <a:t>Distance Formula</a:t>
            </a:r>
            <a:r>
              <a:rPr lang="en-US" sz="1625">
                <a:solidFill>
                  <a:srgbClr val="2B4150"/>
                </a:solidFill>
                <a:latin typeface="Source Sans 3"/>
                <a:ea typeface="Source Sans 3"/>
                <a:cs typeface="Source Sans 3"/>
                <a:sym typeface="Source Sans 3"/>
              </a:rPr>
              <a:t> is applied to calculate the </a:t>
            </a:r>
            <a:r>
              <a:rPr lang="en-US" sz="1625" b="1">
                <a:solidFill>
                  <a:srgbClr val="2B4150"/>
                </a:solidFill>
                <a:latin typeface="Source Sans 3 Bold"/>
                <a:ea typeface="Source Sans 3 Bold"/>
                <a:cs typeface="Source Sans 3 Bold"/>
                <a:sym typeface="Source Sans 3 Bold"/>
              </a:rPr>
              <a:t>Euclidean distance</a:t>
            </a:r>
            <a:r>
              <a:rPr lang="en-US" sz="1625">
                <a:solidFill>
                  <a:srgbClr val="2B4150"/>
                </a:solidFill>
                <a:latin typeface="Source Sans 3"/>
                <a:ea typeface="Source Sans 3"/>
                <a:cs typeface="Source Sans 3"/>
                <a:sym typeface="Source Sans 3"/>
              </a:rPr>
              <a:t> between current and previous centroids, enabling robust </a:t>
            </a:r>
            <a:r>
              <a:rPr lang="en-US" sz="1625" b="1">
                <a:solidFill>
                  <a:srgbClr val="2B4150"/>
                </a:solidFill>
                <a:latin typeface="Source Sans 3 Bold"/>
                <a:ea typeface="Source Sans 3 Bold"/>
                <a:cs typeface="Source Sans 3 Bold"/>
                <a:sym typeface="Source Sans 3 Bold"/>
              </a:rPr>
              <a:t>object tracking</a:t>
            </a:r>
            <a:r>
              <a:rPr lang="en-US" sz="1625">
                <a:solidFill>
                  <a:srgbClr val="2B4150"/>
                </a:solidFill>
                <a:latin typeface="Source Sans 3"/>
                <a:ea typeface="Source Sans 3"/>
                <a:cs typeface="Source Sans 3"/>
                <a:sym typeface="Source Sans 3"/>
              </a:rPr>
              <a:t> across video frames.</a:t>
            </a:r>
          </a:p>
        </p:txBody>
      </p:sp>
      <p:pic>
        <p:nvPicPr>
          <p:cNvPr id="37" name="Picture 36" descr="A close up of a logo&#10;&#10;AI-generated content may be incorrect.">
            <a:extLst>
              <a:ext uri="{FF2B5EF4-FFF2-40B4-BE49-F238E27FC236}">
                <a16:creationId xmlns:a16="http://schemas.microsoft.com/office/drawing/2014/main" id="{8F5EFAF3-44B4-EA94-0ED3-4B33339A4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2065139"/>
            <a:ext cx="11580762" cy="914549"/>
          </a:xfrm>
          <a:prstGeom prst="rect">
            <a:avLst/>
          </a:prstGeom>
        </p:spPr>
        <p:txBody>
          <a:bodyPr wrap="square" lIns="0" tIns="0" rIns="0" bIns="0" rtlCol="0" anchor="t">
            <a:spAutoFit/>
          </a:bodyPr>
          <a:lstStyle/>
          <a:p>
            <a:pPr algn="l">
              <a:lnSpc>
                <a:spcPts val="6937"/>
              </a:lnSpc>
            </a:pPr>
            <a:r>
              <a:rPr lang="en-US" sz="5562" b="1" dirty="0">
                <a:solidFill>
                  <a:srgbClr val="124E73"/>
                </a:solidFill>
                <a:latin typeface="Museo Moderno Bold"/>
                <a:ea typeface="Museo Moderno Bold"/>
                <a:cs typeface="Museo Moderno Bold"/>
                <a:sym typeface="Museo Moderno Bold"/>
              </a:rPr>
              <a:t>Mathematics &amp; Formulas Behind</a:t>
            </a:r>
          </a:p>
        </p:txBody>
      </p:sp>
      <p:sp>
        <p:nvSpPr>
          <p:cNvPr id="7" name="TextBox 7"/>
          <p:cNvSpPr txBox="1"/>
          <p:nvPr/>
        </p:nvSpPr>
        <p:spPr>
          <a:xfrm>
            <a:off x="992238" y="3083570"/>
            <a:ext cx="6170562" cy="452437"/>
          </a:xfrm>
          <a:prstGeom prst="rect">
            <a:avLst/>
          </a:prstGeom>
        </p:spPr>
        <p:txBody>
          <a:bodyPr wrap="square" lIns="0" tIns="0" rIns="0" bIns="0" rtlCol="0" anchor="t">
            <a:spAutoFit/>
          </a:bodyPr>
          <a:lstStyle/>
          <a:p>
            <a:pPr algn="l">
              <a:lnSpc>
                <a:spcPts val="3437"/>
              </a:lnSpc>
            </a:pPr>
            <a:r>
              <a:rPr lang="en-US" sz="2750" b="1" dirty="0">
                <a:solidFill>
                  <a:srgbClr val="124E73"/>
                </a:solidFill>
                <a:latin typeface="Museo Moderno Bold"/>
                <a:ea typeface="Museo Moderno Bold"/>
                <a:cs typeface="Museo Moderno Bold"/>
                <a:sym typeface="Museo Moderno Bold"/>
              </a:rPr>
              <a:t>3. Area of Interest (AOI) Line Check</a:t>
            </a:r>
          </a:p>
        </p:txBody>
      </p:sp>
      <p:sp>
        <p:nvSpPr>
          <p:cNvPr id="8" name="TextBox 8"/>
          <p:cNvSpPr txBox="1"/>
          <p:nvPr/>
        </p:nvSpPr>
        <p:spPr>
          <a:xfrm>
            <a:off x="992238" y="3875484"/>
            <a:ext cx="1630352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Used to determine if the object's centroid is counted (i.e., below the defined line).</a:t>
            </a:r>
          </a:p>
        </p:txBody>
      </p:sp>
      <p:grpSp>
        <p:nvGrpSpPr>
          <p:cNvPr id="9" name="Group 9"/>
          <p:cNvGrpSpPr/>
          <p:nvPr/>
        </p:nvGrpSpPr>
        <p:grpSpPr>
          <a:xfrm>
            <a:off x="987475" y="4729014"/>
            <a:ext cx="16313051" cy="3468886"/>
            <a:chOff x="0" y="0"/>
            <a:chExt cx="21750735" cy="4625182"/>
          </a:xfrm>
        </p:grpSpPr>
        <p:sp>
          <p:nvSpPr>
            <p:cNvPr id="10" name="Freeform 10"/>
            <p:cNvSpPr/>
            <p:nvPr/>
          </p:nvSpPr>
          <p:spPr>
            <a:xfrm>
              <a:off x="0" y="0"/>
              <a:ext cx="21750655" cy="4625086"/>
            </a:xfrm>
            <a:custGeom>
              <a:avLst/>
              <a:gdLst/>
              <a:ahLst/>
              <a:cxnLst/>
              <a:rect l="l" t="t" r="r" b="b"/>
              <a:pathLst>
                <a:path w="21750655" h="4625086">
                  <a:moveTo>
                    <a:pt x="0" y="62992"/>
                  </a:moveTo>
                  <a:cubicBezTo>
                    <a:pt x="0" y="28194"/>
                    <a:pt x="28321" y="0"/>
                    <a:pt x="63119" y="0"/>
                  </a:cubicBezTo>
                  <a:lnTo>
                    <a:pt x="21687537" y="0"/>
                  </a:lnTo>
                  <a:lnTo>
                    <a:pt x="21687537" y="6350"/>
                  </a:lnTo>
                  <a:lnTo>
                    <a:pt x="21687537" y="0"/>
                  </a:lnTo>
                  <a:cubicBezTo>
                    <a:pt x="21722462" y="0"/>
                    <a:pt x="21750655" y="28194"/>
                    <a:pt x="21750655" y="62992"/>
                  </a:cubicBezTo>
                  <a:lnTo>
                    <a:pt x="21744305" y="62992"/>
                  </a:lnTo>
                  <a:lnTo>
                    <a:pt x="21750655" y="62992"/>
                  </a:lnTo>
                  <a:lnTo>
                    <a:pt x="21750655" y="4562094"/>
                  </a:lnTo>
                  <a:lnTo>
                    <a:pt x="21744305" y="4562094"/>
                  </a:lnTo>
                  <a:lnTo>
                    <a:pt x="21750655" y="4562094"/>
                  </a:lnTo>
                  <a:cubicBezTo>
                    <a:pt x="21750655" y="4596892"/>
                    <a:pt x="21722335" y="4625086"/>
                    <a:pt x="21687537" y="4625086"/>
                  </a:cubicBezTo>
                  <a:lnTo>
                    <a:pt x="21687537" y="4618736"/>
                  </a:lnTo>
                  <a:lnTo>
                    <a:pt x="21687537" y="4625086"/>
                  </a:lnTo>
                  <a:lnTo>
                    <a:pt x="63119" y="4625086"/>
                  </a:lnTo>
                  <a:lnTo>
                    <a:pt x="63119" y="4618736"/>
                  </a:lnTo>
                  <a:lnTo>
                    <a:pt x="63119" y="4625086"/>
                  </a:lnTo>
                  <a:cubicBezTo>
                    <a:pt x="28194" y="4625086"/>
                    <a:pt x="0" y="4596892"/>
                    <a:pt x="0" y="4562094"/>
                  </a:cubicBezTo>
                  <a:lnTo>
                    <a:pt x="0" y="62992"/>
                  </a:lnTo>
                  <a:lnTo>
                    <a:pt x="6350" y="62992"/>
                  </a:lnTo>
                  <a:lnTo>
                    <a:pt x="0" y="62992"/>
                  </a:lnTo>
                  <a:moveTo>
                    <a:pt x="12700" y="62992"/>
                  </a:moveTo>
                  <a:lnTo>
                    <a:pt x="12700" y="4562094"/>
                  </a:lnTo>
                  <a:lnTo>
                    <a:pt x="6350" y="4562094"/>
                  </a:lnTo>
                  <a:lnTo>
                    <a:pt x="12700" y="4562094"/>
                  </a:lnTo>
                  <a:cubicBezTo>
                    <a:pt x="12700" y="4589907"/>
                    <a:pt x="35306" y="4612386"/>
                    <a:pt x="63119" y="4612386"/>
                  </a:cubicBezTo>
                  <a:lnTo>
                    <a:pt x="21687537" y="4612386"/>
                  </a:lnTo>
                  <a:cubicBezTo>
                    <a:pt x="21715476" y="4612386"/>
                    <a:pt x="21737955" y="4589780"/>
                    <a:pt x="21737955" y="4562094"/>
                  </a:cubicBezTo>
                  <a:lnTo>
                    <a:pt x="21737955" y="62992"/>
                  </a:lnTo>
                  <a:cubicBezTo>
                    <a:pt x="21737955" y="35179"/>
                    <a:pt x="21715350" y="12700"/>
                    <a:pt x="21687537" y="12700"/>
                  </a:cubicBezTo>
                  <a:lnTo>
                    <a:pt x="63119" y="12700"/>
                  </a:lnTo>
                  <a:lnTo>
                    <a:pt x="63119" y="6350"/>
                  </a:lnTo>
                  <a:lnTo>
                    <a:pt x="63119" y="12700"/>
                  </a:lnTo>
                  <a:cubicBezTo>
                    <a:pt x="35306" y="12700"/>
                    <a:pt x="12700" y="35306"/>
                    <a:pt x="12700" y="62992"/>
                  </a:cubicBezTo>
                  <a:close/>
                </a:path>
              </a:pathLst>
            </a:custGeom>
            <a:solidFill>
              <a:srgbClr val="000000">
                <a:alpha val="392"/>
              </a:srgbClr>
            </a:solidFill>
            <a:ln w="12700">
              <a:solidFill>
                <a:srgbClr val="000000"/>
              </a:solidFill>
            </a:ln>
          </p:spPr>
        </p:sp>
      </p:grpSp>
      <p:grpSp>
        <p:nvGrpSpPr>
          <p:cNvPr id="11" name="Group 11"/>
          <p:cNvGrpSpPr/>
          <p:nvPr/>
        </p:nvGrpSpPr>
        <p:grpSpPr>
          <a:xfrm>
            <a:off x="1001762" y="4743301"/>
            <a:ext cx="16284476" cy="812899"/>
            <a:chOff x="0" y="0"/>
            <a:chExt cx="21712635" cy="1083865"/>
          </a:xfrm>
        </p:grpSpPr>
        <p:sp>
          <p:nvSpPr>
            <p:cNvPr id="12" name="Freeform 12"/>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FFFFFF">
                <a:alpha val="0"/>
              </a:srgbClr>
            </a:solidFill>
            <a:ln w="12700">
              <a:solidFill>
                <a:srgbClr val="000000"/>
              </a:solidFill>
            </a:ln>
          </p:spPr>
        </p:sp>
      </p:grpSp>
      <p:sp>
        <p:nvSpPr>
          <p:cNvPr id="13" name="TextBox 13"/>
          <p:cNvSpPr txBox="1"/>
          <p:nvPr/>
        </p:nvSpPr>
        <p:spPr>
          <a:xfrm>
            <a:off x="1285578" y="4837211"/>
            <a:ext cx="4801940"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Formula Set</a:t>
            </a:r>
          </a:p>
        </p:txBody>
      </p:sp>
      <p:sp>
        <p:nvSpPr>
          <p:cNvPr id="14" name="TextBox 14"/>
          <p:cNvSpPr txBox="1"/>
          <p:nvPr/>
        </p:nvSpPr>
        <p:spPr>
          <a:xfrm>
            <a:off x="6664077" y="4837211"/>
            <a:ext cx="4797177"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Context in Code</a:t>
            </a:r>
          </a:p>
        </p:txBody>
      </p:sp>
      <p:sp>
        <p:nvSpPr>
          <p:cNvPr id="15" name="TextBox 15"/>
          <p:cNvSpPr txBox="1"/>
          <p:nvPr/>
        </p:nvSpPr>
        <p:spPr>
          <a:xfrm>
            <a:off x="12037814" y="4837211"/>
            <a:ext cx="4964906" cy="539354"/>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Purpose</a:t>
            </a:r>
          </a:p>
        </p:txBody>
      </p:sp>
      <p:grpSp>
        <p:nvGrpSpPr>
          <p:cNvPr id="16" name="Group 16"/>
          <p:cNvGrpSpPr/>
          <p:nvPr/>
        </p:nvGrpSpPr>
        <p:grpSpPr>
          <a:xfrm>
            <a:off x="1001762" y="5556200"/>
            <a:ext cx="16284476" cy="2627411"/>
            <a:chOff x="0" y="0"/>
            <a:chExt cx="21712635" cy="3503215"/>
          </a:xfrm>
        </p:grpSpPr>
        <p:sp>
          <p:nvSpPr>
            <p:cNvPr id="17" name="Freeform 17"/>
            <p:cNvSpPr/>
            <p:nvPr/>
          </p:nvSpPr>
          <p:spPr>
            <a:xfrm>
              <a:off x="0" y="0"/>
              <a:ext cx="21712682" cy="3503168"/>
            </a:xfrm>
            <a:custGeom>
              <a:avLst/>
              <a:gdLst/>
              <a:ahLst/>
              <a:cxnLst/>
              <a:rect l="l" t="t" r="r" b="b"/>
              <a:pathLst>
                <a:path w="21712682" h="3503168">
                  <a:moveTo>
                    <a:pt x="0" y="0"/>
                  </a:moveTo>
                  <a:lnTo>
                    <a:pt x="21712682" y="0"/>
                  </a:lnTo>
                  <a:lnTo>
                    <a:pt x="21712682" y="3503168"/>
                  </a:lnTo>
                  <a:lnTo>
                    <a:pt x="0" y="3503168"/>
                  </a:lnTo>
                  <a:close/>
                </a:path>
              </a:pathLst>
            </a:custGeom>
            <a:solidFill>
              <a:srgbClr val="000000">
                <a:alpha val="0"/>
              </a:srgbClr>
            </a:solidFill>
            <a:ln w="12700">
              <a:solidFill>
                <a:srgbClr val="000000"/>
              </a:solidFill>
            </a:ln>
          </p:spPr>
        </p:sp>
      </p:grpSp>
      <p:grpSp>
        <p:nvGrpSpPr>
          <p:cNvPr id="18" name="Group 18"/>
          <p:cNvGrpSpPr>
            <a:grpSpLocks noChangeAspect="1"/>
          </p:cNvGrpSpPr>
          <p:nvPr/>
        </p:nvGrpSpPr>
        <p:grpSpPr>
          <a:xfrm>
            <a:off x="1285578" y="5756970"/>
            <a:ext cx="4801940" cy="1300609"/>
            <a:chOff x="0" y="0"/>
            <a:chExt cx="6402587" cy="1734145"/>
          </a:xfrm>
        </p:grpSpPr>
        <p:sp>
          <p:nvSpPr>
            <p:cNvPr id="19" name="Freeform 19" descr="preencoded.png"/>
            <p:cNvSpPr/>
            <p:nvPr/>
          </p:nvSpPr>
          <p:spPr>
            <a:xfrm>
              <a:off x="0" y="0"/>
              <a:ext cx="6402578" cy="1734185"/>
            </a:xfrm>
            <a:custGeom>
              <a:avLst/>
              <a:gdLst/>
              <a:ahLst/>
              <a:cxnLst/>
              <a:rect l="l" t="t" r="r" b="b"/>
              <a:pathLst>
                <a:path w="6402578" h="1734185">
                  <a:moveTo>
                    <a:pt x="0" y="0"/>
                  </a:moveTo>
                  <a:lnTo>
                    <a:pt x="6402578" y="0"/>
                  </a:lnTo>
                  <a:lnTo>
                    <a:pt x="6402578" y="1734185"/>
                  </a:lnTo>
                  <a:lnTo>
                    <a:pt x="0" y="1734185"/>
                  </a:lnTo>
                  <a:lnTo>
                    <a:pt x="0" y="0"/>
                  </a:lnTo>
                  <a:close/>
                </a:path>
              </a:pathLst>
            </a:custGeom>
            <a:blipFill>
              <a:blip r:embed="rId3"/>
              <a:stretch>
                <a:fillRect t="-80" b="-78"/>
              </a:stretch>
            </a:blipFill>
          </p:spPr>
        </p:sp>
      </p:grpSp>
      <p:sp>
        <p:nvSpPr>
          <p:cNvPr id="20" name="TextBox 20"/>
          <p:cNvSpPr txBox="1"/>
          <p:nvPr/>
        </p:nvSpPr>
        <p:spPr>
          <a:xfrm>
            <a:off x="6664077" y="5650111"/>
            <a:ext cx="4797177" cy="1021556"/>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Used in is_in_aoi_below_line to define the Area of Interest (AOI).</a:t>
            </a:r>
          </a:p>
        </p:txBody>
      </p:sp>
      <p:sp>
        <p:nvSpPr>
          <p:cNvPr id="21" name="TextBox 21"/>
          <p:cNvSpPr txBox="1"/>
          <p:nvPr/>
        </p:nvSpPr>
        <p:spPr>
          <a:xfrm>
            <a:off x="12037814" y="5650111"/>
            <a:ext cx="4964906" cy="2353866"/>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The </a:t>
            </a:r>
            <a:r>
              <a:rPr lang="en-US" sz="2187" b="1">
                <a:solidFill>
                  <a:srgbClr val="2B4150"/>
                </a:solidFill>
                <a:latin typeface="Source Sans 3 Bold"/>
                <a:ea typeface="Source Sans 3 Bold"/>
                <a:cs typeface="Source Sans 3 Bold"/>
                <a:sym typeface="Source Sans 3 Bold"/>
              </a:rPr>
              <a:t>Slope (M) and Y-intercept (B) Formulas</a:t>
            </a:r>
            <a:r>
              <a:rPr lang="en-US" sz="2187">
                <a:solidFill>
                  <a:srgbClr val="2B4150"/>
                </a:solidFill>
                <a:latin typeface="Source Sans 3"/>
                <a:ea typeface="Source Sans 3"/>
                <a:cs typeface="Source Sans 3"/>
                <a:sym typeface="Source Sans 3"/>
              </a:rPr>
              <a:t> define the </a:t>
            </a:r>
            <a:r>
              <a:rPr lang="en-US" sz="2187" b="1">
                <a:solidFill>
                  <a:srgbClr val="2B4150"/>
                </a:solidFill>
                <a:latin typeface="Source Sans 3 Bold"/>
                <a:ea typeface="Source Sans 3 Bold"/>
                <a:cs typeface="Source Sans 3 Bold"/>
                <a:sym typeface="Source Sans 3 Bold"/>
              </a:rPr>
              <a:t>linear equation</a:t>
            </a:r>
            <a:r>
              <a:rPr lang="en-US" sz="2187">
                <a:solidFill>
                  <a:srgbClr val="2B4150"/>
                </a:solidFill>
                <a:latin typeface="Source Sans 3"/>
                <a:ea typeface="Source Sans 3"/>
                <a:cs typeface="Source Sans 3"/>
                <a:sym typeface="Source Sans 3"/>
              </a:rPr>
              <a:t> of the </a:t>
            </a:r>
            <a:r>
              <a:rPr lang="en-US" sz="2187" b="1">
                <a:solidFill>
                  <a:srgbClr val="2B4150"/>
                </a:solidFill>
                <a:latin typeface="Source Sans 3 Bold"/>
                <a:ea typeface="Source Sans 3 Bold"/>
                <a:cs typeface="Source Sans 3 Bold"/>
                <a:sym typeface="Source Sans 3 Bold"/>
              </a:rPr>
              <a:t>Area of Interest (AOI) boundary line</a:t>
            </a:r>
            <a:r>
              <a:rPr lang="en-US" sz="2187">
                <a:solidFill>
                  <a:srgbClr val="2B4150"/>
                </a:solidFill>
                <a:latin typeface="Source Sans 3"/>
                <a:ea typeface="Source Sans 3"/>
                <a:cs typeface="Source Sans 3"/>
                <a:sym typeface="Source Sans 3"/>
              </a:rPr>
              <a:t> set by the user for calculating density within a specific region.</a:t>
            </a:r>
          </a:p>
        </p:txBody>
      </p:sp>
      <p:pic>
        <p:nvPicPr>
          <p:cNvPr id="22" name="Picture 21" descr="A close up of a logo&#10;&#10;AI-generated content may be incorrect.">
            <a:extLst>
              <a:ext uri="{FF2B5EF4-FFF2-40B4-BE49-F238E27FC236}">
                <a16:creationId xmlns:a16="http://schemas.microsoft.com/office/drawing/2014/main" id="{65804E8F-E9AB-C01D-DC2E-C23BB291C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66700"/>
            <a:ext cx="2218347" cy="6861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999084"/>
            <a:ext cx="13485762" cy="639216"/>
          </a:xfrm>
          <a:prstGeom prst="rect">
            <a:avLst/>
          </a:prstGeom>
        </p:spPr>
        <p:txBody>
          <a:bodyPr wrap="square" lIns="0" tIns="0" rIns="0" bIns="0" rtlCol="0" anchor="t">
            <a:spAutoFit/>
          </a:bodyPr>
          <a:lstStyle/>
          <a:p>
            <a:pPr algn="l">
              <a:lnSpc>
                <a:spcPts val="4875"/>
              </a:lnSpc>
            </a:pPr>
            <a:r>
              <a:rPr lang="en-US" sz="3875" b="1" dirty="0">
                <a:solidFill>
                  <a:srgbClr val="124E73"/>
                </a:solidFill>
                <a:latin typeface="Museo Moderno Bold"/>
                <a:ea typeface="Museo Moderno Bold"/>
                <a:cs typeface="Museo Moderno Bold"/>
                <a:sym typeface="Museo Moderno Bold"/>
              </a:rPr>
              <a:t>Conclusion: Intelligent Crowd Monitoring for the Future</a:t>
            </a:r>
          </a:p>
        </p:txBody>
      </p:sp>
      <p:sp>
        <p:nvSpPr>
          <p:cNvPr id="7" name="TextBox 7"/>
          <p:cNvSpPr txBox="1"/>
          <p:nvPr/>
        </p:nvSpPr>
        <p:spPr>
          <a:xfrm>
            <a:off x="992238" y="1808410"/>
            <a:ext cx="16303526" cy="673299"/>
          </a:xfrm>
          <a:prstGeom prst="rect">
            <a:avLst/>
          </a:prstGeom>
        </p:spPr>
        <p:txBody>
          <a:bodyPr lIns="0" tIns="0" rIns="0" bIns="0" rtlCol="0" anchor="t">
            <a:spAutoFit/>
          </a:bodyPr>
          <a:lstStyle/>
          <a:p>
            <a:pPr algn="l">
              <a:lnSpc>
                <a:spcPts val="2499"/>
              </a:lnSpc>
            </a:pPr>
            <a:r>
              <a:rPr lang="en-US" sz="1750">
                <a:solidFill>
                  <a:srgbClr val="2B4150"/>
                </a:solidFill>
                <a:latin typeface="Source Sans 3"/>
                <a:ea typeface="Source Sans 3"/>
                <a:cs typeface="Source Sans 3"/>
                <a:sym typeface="Source Sans 3"/>
              </a:rPr>
              <a:t>The People Counting and Zone Management System represents a significant leap forward in automated public space monitoring. By harnessing the power of </a:t>
            </a:r>
            <a:r>
              <a:rPr lang="en-US" sz="1750" b="1">
                <a:solidFill>
                  <a:srgbClr val="2B4150"/>
                </a:solidFill>
                <a:latin typeface="Source Sans 3 Bold"/>
                <a:ea typeface="Source Sans 3 Bold"/>
                <a:cs typeface="Source Sans 3 Bold"/>
                <a:sym typeface="Source Sans 3 Bold"/>
              </a:rPr>
              <a:t>computer vision and deep learning</a:t>
            </a:r>
            <a:r>
              <a:rPr lang="en-US" sz="1750">
                <a:solidFill>
                  <a:srgbClr val="2B4150"/>
                </a:solidFill>
                <a:latin typeface="Source Sans 3"/>
                <a:ea typeface="Source Sans 3"/>
                <a:cs typeface="Source Sans 3"/>
                <a:sym typeface="Source Sans 3"/>
              </a:rPr>
              <a:t>, it delivers an unparalleled level of accuracy and efficiency.</a:t>
            </a:r>
          </a:p>
        </p:txBody>
      </p:sp>
      <p:grpSp>
        <p:nvGrpSpPr>
          <p:cNvPr id="8" name="Group 8"/>
          <p:cNvGrpSpPr>
            <a:grpSpLocks noChangeAspect="1"/>
          </p:cNvGrpSpPr>
          <p:nvPr/>
        </p:nvGrpSpPr>
        <p:grpSpPr>
          <a:xfrm>
            <a:off x="2405064" y="3220790"/>
            <a:ext cx="4712642" cy="4819946"/>
            <a:chOff x="0" y="0"/>
            <a:chExt cx="6283523" cy="6426595"/>
          </a:xfrm>
        </p:grpSpPr>
        <p:sp>
          <p:nvSpPr>
            <p:cNvPr id="9" name="Freeform 9" descr="preencoded.png"/>
            <p:cNvSpPr/>
            <p:nvPr/>
          </p:nvSpPr>
          <p:spPr>
            <a:xfrm>
              <a:off x="0" y="0"/>
              <a:ext cx="6283579" cy="6426581"/>
            </a:xfrm>
            <a:custGeom>
              <a:avLst/>
              <a:gdLst/>
              <a:ahLst/>
              <a:cxnLst/>
              <a:rect l="l" t="t" r="r" b="b"/>
              <a:pathLst>
                <a:path w="6283579" h="6426581">
                  <a:moveTo>
                    <a:pt x="0" y="0"/>
                  </a:moveTo>
                  <a:lnTo>
                    <a:pt x="6283579" y="0"/>
                  </a:lnTo>
                  <a:lnTo>
                    <a:pt x="6283579" y="6426581"/>
                  </a:lnTo>
                  <a:lnTo>
                    <a:pt x="0" y="6426581"/>
                  </a:lnTo>
                  <a:lnTo>
                    <a:pt x="0" y="0"/>
                  </a:lnTo>
                  <a:close/>
                </a:path>
              </a:pathLst>
            </a:custGeom>
            <a:blipFill>
              <a:blip r:embed="rId3"/>
              <a:stretch>
                <a:fillRect l="-1138" r="-1137"/>
              </a:stretch>
            </a:blipFill>
          </p:spPr>
        </p:sp>
      </p:grpSp>
      <p:sp>
        <p:nvSpPr>
          <p:cNvPr id="10" name="Freeform 10" descr="preencoded.png"/>
          <p:cNvSpPr/>
          <p:nvPr/>
        </p:nvSpPr>
        <p:spPr>
          <a:xfrm>
            <a:off x="9469934" y="293429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11" name="TextBox 11"/>
          <p:cNvSpPr txBox="1"/>
          <p:nvPr/>
        </p:nvSpPr>
        <p:spPr>
          <a:xfrm>
            <a:off x="10040391" y="2918669"/>
            <a:ext cx="2480816" cy="319534"/>
          </a:xfrm>
          <a:prstGeom prst="rect">
            <a:avLst/>
          </a:prstGeom>
        </p:spPr>
        <p:txBody>
          <a:bodyPr lIns="0" tIns="0" rIns="0" bIns="0" rtlCol="0" anchor="t">
            <a:spAutoFit/>
          </a:bodyPr>
          <a:lstStyle/>
          <a:p>
            <a:pPr algn="l">
              <a:lnSpc>
                <a:spcPts val="2437"/>
              </a:lnSpc>
            </a:pPr>
            <a:r>
              <a:rPr lang="en-US" sz="1937" b="1">
                <a:solidFill>
                  <a:srgbClr val="2B4150"/>
                </a:solidFill>
                <a:latin typeface="Museo Moderno Bold"/>
                <a:ea typeface="Museo Moderno Bold"/>
                <a:cs typeface="Museo Moderno Bold"/>
                <a:sym typeface="Museo Moderno Bold"/>
              </a:rPr>
              <a:t>Enhanced Security</a:t>
            </a:r>
          </a:p>
        </p:txBody>
      </p:sp>
      <p:sp>
        <p:nvSpPr>
          <p:cNvPr id="12" name="TextBox 12"/>
          <p:cNvSpPr txBox="1"/>
          <p:nvPr/>
        </p:nvSpPr>
        <p:spPr>
          <a:xfrm>
            <a:off x="10040391" y="338896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Real-time insights empower rapid response to crowd anomalies and potential security threats.</a:t>
            </a:r>
          </a:p>
        </p:txBody>
      </p:sp>
      <p:sp>
        <p:nvSpPr>
          <p:cNvPr id="13" name="Freeform 13" descr="preencoded.png"/>
          <p:cNvSpPr/>
          <p:nvPr/>
        </p:nvSpPr>
        <p:spPr>
          <a:xfrm>
            <a:off x="9469934" y="447481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14" name="TextBox 14"/>
          <p:cNvSpPr txBox="1"/>
          <p:nvPr/>
        </p:nvSpPr>
        <p:spPr>
          <a:xfrm>
            <a:off x="10040390" y="4459189"/>
            <a:ext cx="2761209" cy="319534"/>
          </a:xfrm>
          <a:prstGeom prst="rect">
            <a:avLst/>
          </a:prstGeom>
        </p:spPr>
        <p:txBody>
          <a:bodyPr wrap="square" lIns="0" tIns="0" rIns="0" bIns="0" rtlCol="0" anchor="t">
            <a:spAutoFit/>
          </a:bodyPr>
          <a:lstStyle/>
          <a:p>
            <a:pPr algn="l">
              <a:lnSpc>
                <a:spcPts val="2437"/>
              </a:lnSpc>
            </a:pPr>
            <a:r>
              <a:rPr lang="en-US" sz="1937" b="1" dirty="0">
                <a:solidFill>
                  <a:srgbClr val="2B4150"/>
                </a:solidFill>
                <a:latin typeface="Museo Moderno Bold"/>
                <a:ea typeface="Museo Moderno Bold"/>
                <a:cs typeface="Museo Moderno Bold"/>
                <a:sym typeface="Museo Moderno Bold"/>
              </a:rPr>
              <a:t>Optimized Operations</a:t>
            </a:r>
          </a:p>
        </p:txBody>
      </p:sp>
      <p:sp>
        <p:nvSpPr>
          <p:cNvPr id="15" name="TextBox 15"/>
          <p:cNvSpPr txBox="1"/>
          <p:nvPr/>
        </p:nvSpPr>
        <p:spPr>
          <a:xfrm>
            <a:off x="10040391" y="492948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Data-driven decisions lead to improved resource allocation and operational efficiency in various environments.</a:t>
            </a:r>
          </a:p>
        </p:txBody>
      </p:sp>
      <p:sp>
        <p:nvSpPr>
          <p:cNvPr id="16" name="Freeform 16" descr="preencoded.png"/>
          <p:cNvSpPr/>
          <p:nvPr/>
        </p:nvSpPr>
        <p:spPr>
          <a:xfrm>
            <a:off x="9469934" y="601533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17" name="TextBox 17"/>
          <p:cNvSpPr txBox="1"/>
          <p:nvPr/>
        </p:nvSpPr>
        <p:spPr>
          <a:xfrm>
            <a:off x="10040391" y="5946578"/>
            <a:ext cx="2761208" cy="307777"/>
          </a:xfrm>
          <a:prstGeom prst="rect">
            <a:avLst/>
          </a:prstGeom>
        </p:spPr>
        <p:txBody>
          <a:bodyPr wrap="square" lIns="0" tIns="0" rIns="0" bIns="0" rtlCol="0" anchor="t">
            <a:spAutoFit/>
          </a:bodyPr>
          <a:lstStyle/>
          <a:p>
            <a:pPr algn="l">
              <a:lnSpc>
                <a:spcPts val="2437"/>
              </a:lnSpc>
            </a:pPr>
            <a:r>
              <a:rPr lang="en-US" sz="1937" b="1" dirty="0">
                <a:solidFill>
                  <a:srgbClr val="2B4150"/>
                </a:solidFill>
                <a:latin typeface="Museo Moderno Bold"/>
                <a:ea typeface="Museo Moderno Bold"/>
                <a:cs typeface="Museo Moderno Bold"/>
                <a:sym typeface="Museo Moderno Bold"/>
              </a:rPr>
              <a:t>Scalable &amp; Adaptable</a:t>
            </a:r>
          </a:p>
        </p:txBody>
      </p:sp>
      <p:sp>
        <p:nvSpPr>
          <p:cNvPr id="18" name="TextBox 18"/>
          <p:cNvSpPr txBox="1"/>
          <p:nvPr/>
        </p:nvSpPr>
        <p:spPr>
          <a:xfrm>
            <a:off x="10040391" y="647000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Designed for deployment in diverse public environments, from </a:t>
            </a:r>
            <a:r>
              <a:rPr lang="en-US" sz="1562" b="1">
                <a:solidFill>
                  <a:srgbClr val="2B4150"/>
                </a:solidFill>
                <a:latin typeface="Source Sans 3 Bold"/>
                <a:ea typeface="Source Sans 3 Bold"/>
                <a:cs typeface="Source Sans 3 Bold"/>
                <a:sym typeface="Source Sans 3 Bold"/>
              </a:rPr>
              <a:t>airports and malls to parks and event venues</a:t>
            </a:r>
            <a:r>
              <a:rPr lang="en-US" sz="1562">
                <a:solidFill>
                  <a:srgbClr val="2B4150"/>
                </a:solidFill>
                <a:latin typeface="Source Sans 3"/>
                <a:ea typeface="Source Sans 3"/>
                <a:cs typeface="Source Sans 3"/>
                <a:sym typeface="Source Sans 3"/>
              </a:rPr>
              <a:t>.</a:t>
            </a:r>
          </a:p>
        </p:txBody>
      </p:sp>
      <p:sp>
        <p:nvSpPr>
          <p:cNvPr id="19" name="Freeform 19" descr="preencoded.png"/>
          <p:cNvSpPr/>
          <p:nvPr/>
        </p:nvSpPr>
        <p:spPr>
          <a:xfrm>
            <a:off x="9469934" y="7555855"/>
            <a:ext cx="297656" cy="297656"/>
          </a:xfrm>
          <a:custGeom>
            <a:avLst/>
            <a:gdLst/>
            <a:ahLst/>
            <a:cxnLst/>
            <a:rect l="l" t="t" r="r" b="b"/>
            <a:pathLst>
              <a:path w="297656" h="297656">
                <a:moveTo>
                  <a:pt x="0" y="0"/>
                </a:moveTo>
                <a:lnTo>
                  <a:pt x="297656" y="0"/>
                </a:lnTo>
                <a:lnTo>
                  <a:pt x="297656" y="297656"/>
                </a:lnTo>
                <a:lnTo>
                  <a:pt x="0" y="297656"/>
                </a:lnTo>
                <a:lnTo>
                  <a:pt x="0" y="0"/>
                </a:lnTo>
                <a:close/>
              </a:path>
            </a:pathLst>
          </a:custGeom>
          <a:blipFill>
            <a:blip r:embed="rId4">
              <a:extLst>
                <a:ext uri="{96DAC541-7B7A-43D3-8B79-37D633B846F1}">
                  <asvg:svgBlip xmlns:asvg="http://schemas.microsoft.com/office/drawing/2016/SVG/main" r:embed="rId5"/>
                </a:ext>
              </a:extLst>
            </a:blip>
            <a:stretch>
              <a:fillRect l="-7812" r="-7812"/>
            </a:stretch>
          </a:blipFill>
        </p:spPr>
      </p:sp>
      <p:sp>
        <p:nvSpPr>
          <p:cNvPr id="20" name="TextBox 20"/>
          <p:cNvSpPr txBox="1"/>
          <p:nvPr/>
        </p:nvSpPr>
        <p:spPr>
          <a:xfrm>
            <a:off x="10040391" y="7521626"/>
            <a:ext cx="2761208" cy="307777"/>
          </a:xfrm>
          <a:prstGeom prst="rect">
            <a:avLst/>
          </a:prstGeom>
        </p:spPr>
        <p:txBody>
          <a:bodyPr wrap="square" lIns="0" tIns="0" rIns="0" bIns="0" rtlCol="0" anchor="t">
            <a:spAutoFit/>
          </a:bodyPr>
          <a:lstStyle/>
          <a:p>
            <a:pPr algn="l">
              <a:lnSpc>
                <a:spcPts val="2437"/>
              </a:lnSpc>
            </a:pPr>
            <a:r>
              <a:rPr lang="en-US" sz="1937" b="1" dirty="0">
                <a:solidFill>
                  <a:srgbClr val="2B4150"/>
                </a:solidFill>
                <a:latin typeface="Museo Moderno Bold"/>
                <a:ea typeface="Museo Moderno Bold"/>
                <a:cs typeface="Museo Moderno Bold"/>
                <a:sym typeface="Museo Moderno Bold"/>
              </a:rPr>
              <a:t>Future-Proof Solution</a:t>
            </a:r>
          </a:p>
        </p:txBody>
      </p:sp>
      <p:sp>
        <p:nvSpPr>
          <p:cNvPr id="21" name="TextBox 21"/>
          <p:cNvSpPr txBox="1"/>
          <p:nvPr/>
        </p:nvSpPr>
        <p:spPr>
          <a:xfrm>
            <a:off x="10040391" y="8010525"/>
            <a:ext cx="7264896" cy="682824"/>
          </a:xfrm>
          <a:prstGeom prst="rect">
            <a:avLst/>
          </a:prstGeom>
        </p:spPr>
        <p:txBody>
          <a:bodyPr lIns="0" tIns="0" rIns="0" bIns="0" rtlCol="0" anchor="t">
            <a:spAutoFit/>
          </a:bodyPr>
          <a:lstStyle/>
          <a:p>
            <a:pPr algn="l">
              <a:lnSpc>
                <a:spcPts val="2499"/>
              </a:lnSpc>
            </a:pPr>
            <a:r>
              <a:rPr lang="en-US" sz="1562">
                <a:solidFill>
                  <a:srgbClr val="2B4150"/>
                </a:solidFill>
                <a:latin typeface="Source Sans 3"/>
                <a:ea typeface="Source Sans 3"/>
                <a:cs typeface="Source Sans 3"/>
                <a:sym typeface="Source Sans 3"/>
              </a:rPr>
              <a:t>A robust foundation for future enhancements and integrations, ensuring long-term applicability.</a:t>
            </a:r>
          </a:p>
        </p:txBody>
      </p:sp>
      <p:sp>
        <p:nvSpPr>
          <p:cNvPr id="22" name="TextBox 22"/>
          <p:cNvSpPr txBox="1"/>
          <p:nvPr/>
        </p:nvSpPr>
        <p:spPr>
          <a:xfrm>
            <a:off x="992238" y="9120782"/>
            <a:ext cx="16303526" cy="336649"/>
          </a:xfrm>
          <a:prstGeom prst="rect">
            <a:avLst/>
          </a:prstGeom>
        </p:spPr>
        <p:txBody>
          <a:bodyPr lIns="0" tIns="0" rIns="0" bIns="0" rtlCol="0" anchor="t">
            <a:spAutoFit/>
          </a:bodyPr>
          <a:lstStyle/>
          <a:p>
            <a:pPr algn="l">
              <a:lnSpc>
                <a:spcPts val="2500"/>
              </a:lnSpc>
            </a:pPr>
            <a:r>
              <a:rPr lang="en-US" sz="2000">
                <a:solidFill>
                  <a:srgbClr val="2B4150"/>
                </a:solidFill>
                <a:latin typeface="Source Sans 3"/>
                <a:ea typeface="Source Sans 3"/>
                <a:cs typeface="Source Sans 3"/>
                <a:sym typeface="Source Sans 3"/>
              </a:rPr>
              <a:t>This system is ready to revolutionize how we manage and understand crowd dynamics, contributing to safer, smarter, and more efficient public spaces.</a:t>
            </a:r>
          </a:p>
        </p:txBody>
      </p:sp>
      <p:pic>
        <p:nvPicPr>
          <p:cNvPr id="23" name="Picture 22" descr="A close up of a logo&#10;&#10;AI-generated content may be incorrect.">
            <a:extLst>
              <a:ext uri="{FF2B5EF4-FFF2-40B4-BE49-F238E27FC236}">
                <a16:creationId xmlns:a16="http://schemas.microsoft.com/office/drawing/2014/main" id="{166210A4-ADBE-8919-A545-E4546780F6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48953"/>
            <a:ext cx="6733877" cy="870347"/>
          </a:xfrm>
          <a:prstGeom prst="rect">
            <a:avLst/>
          </a:prstGeom>
        </p:spPr>
        <p:txBody>
          <a:bodyPr lIns="0" tIns="0" rIns="0" bIns="0" rtlCol="0" anchor="t">
            <a:spAutoFit/>
          </a:bodyPr>
          <a:lstStyle/>
          <a:p>
            <a:pPr algn="l">
              <a:lnSpc>
                <a:spcPts val="6625"/>
              </a:lnSpc>
            </a:pPr>
            <a:r>
              <a:rPr lang="en-US" sz="5250" b="1" dirty="0">
                <a:solidFill>
                  <a:srgbClr val="124E73"/>
                </a:solidFill>
                <a:latin typeface="Museo Moderno Bold"/>
                <a:ea typeface="Museo Moderno Bold"/>
                <a:cs typeface="Museo Moderno Bold"/>
                <a:sym typeface="Museo Moderno Bold"/>
              </a:rPr>
              <a:t>Implementation :</a:t>
            </a:r>
          </a:p>
        </p:txBody>
      </p:sp>
      <p:sp>
        <p:nvSpPr>
          <p:cNvPr id="7" name="TextBox 7"/>
          <p:cNvSpPr txBox="1"/>
          <p:nvPr/>
        </p:nvSpPr>
        <p:spPr>
          <a:xfrm>
            <a:off x="992238" y="2343150"/>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Retail &amp; Commercial Spaces:</a:t>
            </a:r>
            <a:r>
              <a:rPr lang="en-US" sz="2062">
                <a:solidFill>
                  <a:srgbClr val="2B4150"/>
                </a:solidFill>
                <a:latin typeface="Source Sans 3"/>
                <a:ea typeface="Source Sans 3"/>
                <a:cs typeface="Source Sans 3"/>
                <a:sym typeface="Source Sans 3"/>
              </a:rPr>
              <a:t> Monitor foot traffic in malls, queues at checkout, and hot zones in large stores for business intelligence and layout optimization.</a:t>
            </a:r>
          </a:p>
        </p:txBody>
      </p:sp>
      <p:sp>
        <p:nvSpPr>
          <p:cNvPr id="8" name="TextBox 8"/>
          <p:cNvSpPr txBox="1"/>
          <p:nvPr/>
        </p:nvSpPr>
        <p:spPr>
          <a:xfrm>
            <a:off x="992238" y="3730377"/>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Transportation Hubs:</a:t>
            </a:r>
            <a:r>
              <a:rPr lang="en-US" sz="2062">
                <a:solidFill>
                  <a:srgbClr val="2B4150"/>
                </a:solidFill>
                <a:latin typeface="Source Sans 3"/>
                <a:ea typeface="Source Sans 3"/>
                <a:cs typeface="Source Sans 3"/>
                <a:sym typeface="Source Sans 3"/>
              </a:rPr>
              <a:t> Manage congestion at airport security, boarding gates, and railway platforms to ensure safety and smooth passenger flow.</a:t>
            </a:r>
          </a:p>
        </p:txBody>
      </p:sp>
      <p:sp>
        <p:nvSpPr>
          <p:cNvPr id="9" name="TextBox 9"/>
          <p:cNvSpPr txBox="1"/>
          <p:nvPr/>
        </p:nvSpPr>
        <p:spPr>
          <a:xfrm>
            <a:off x="992238" y="5117604"/>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Events &amp; Public Safety:</a:t>
            </a:r>
            <a:r>
              <a:rPr lang="en-US" sz="2062">
                <a:solidFill>
                  <a:srgbClr val="2B4150"/>
                </a:solidFill>
                <a:latin typeface="Source Sans 3"/>
                <a:ea typeface="Source Sans 3"/>
                <a:cs typeface="Source Sans 3"/>
                <a:sym typeface="Source Sans 3"/>
              </a:rPr>
              <a:t> Enforce strict occupancy limits (using your capacityThreshold) at stadiums, concerts, and festivals to prevent overcrowding and manage emergency evacuations.</a:t>
            </a:r>
          </a:p>
        </p:txBody>
      </p:sp>
      <p:sp>
        <p:nvSpPr>
          <p:cNvPr id="10" name="TextBox 10"/>
          <p:cNvSpPr txBox="1"/>
          <p:nvPr/>
        </p:nvSpPr>
        <p:spPr>
          <a:xfrm>
            <a:off x="992238" y="6504831"/>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Institutional &amp; Corporate Campuses:</a:t>
            </a:r>
            <a:r>
              <a:rPr lang="en-US" sz="2062">
                <a:solidFill>
                  <a:srgbClr val="2B4150"/>
                </a:solidFill>
                <a:latin typeface="Source Sans 3"/>
                <a:ea typeface="Source Sans 3"/>
                <a:cs typeface="Source Sans 3"/>
                <a:sym typeface="Source Sans 3"/>
              </a:rPr>
              <a:t> Track usage of common areas (libraries, cafeterias) and monitor access to restricted industrial zones for safety and resource allocation.</a:t>
            </a:r>
          </a:p>
        </p:txBody>
      </p:sp>
      <p:sp>
        <p:nvSpPr>
          <p:cNvPr id="11" name="TextBox 11"/>
          <p:cNvSpPr txBox="1"/>
          <p:nvPr/>
        </p:nvSpPr>
        <p:spPr>
          <a:xfrm>
            <a:off x="992238" y="7892057"/>
            <a:ext cx="7823150" cy="1369219"/>
          </a:xfrm>
          <a:prstGeom prst="rect">
            <a:avLst/>
          </a:prstGeom>
        </p:spPr>
        <p:txBody>
          <a:bodyPr lIns="0" tIns="0" rIns="0" bIns="0" rtlCol="0" anchor="t">
            <a:spAutoFit/>
          </a:bodyPr>
          <a:lstStyle/>
          <a:p>
            <a:pPr marL="311051" lvl="1" indent="-155525" algn="l">
              <a:lnSpc>
                <a:spcPts val="3374"/>
              </a:lnSpc>
              <a:buFont typeface="Arial"/>
              <a:buChar char="•"/>
            </a:pPr>
            <a:r>
              <a:rPr lang="en-US" sz="2062" b="1">
                <a:solidFill>
                  <a:srgbClr val="2B4150"/>
                </a:solidFill>
                <a:latin typeface="Source Sans 3 Bold"/>
                <a:ea typeface="Source Sans 3 Bold"/>
                <a:cs typeface="Source Sans 3 Bold"/>
                <a:sym typeface="Source Sans 3 Bold"/>
              </a:rPr>
              <a:t>Smart Cities:</a:t>
            </a:r>
            <a:r>
              <a:rPr lang="en-US" sz="2062">
                <a:solidFill>
                  <a:srgbClr val="2B4150"/>
                </a:solidFill>
                <a:latin typeface="Source Sans 3"/>
                <a:ea typeface="Source Sans 3"/>
                <a:cs typeface="Source Sans 3"/>
                <a:sym typeface="Source Sans 3"/>
              </a:rPr>
              <a:t> Collect data on pedestrian movement in public squares and on sidewalks for urban planning and infrastructure development.</a:t>
            </a:r>
          </a:p>
        </p:txBody>
      </p:sp>
      <p:grpSp>
        <p:nvGrpSpPr>
          <p:cNvPr id="12" name="Group 12"/>
          <p:cNvGrpSpPr>
            <a:grpSpLocks noChangeAspect="1"/>
          </p:cNvGrpSpPr>
          <p:nvPr/>
        </p:nvGrpSpPr>
        <p:grpSpPr>
          <a:xfrm>
            <a:off x="9482137" y="2480072"/>
            <a:ext cx="7323087" cy="4944219"/>
            <a:chOff x="0" y="0"/>
            <a:chExt cx="9764117" cy="6592292"/>
          </a:xfrm>
        </p:grpSpPr>
        <p:sp>
          <p:nvSpPr>
            <p:cNvPr id="13" name="Freeform 13" descr="preencoded.png"/>
            <p:cNvSpPr/>
            <p:nvPr/>
          </p:nvSpPr>
          <p:spPr>
            <a:xfrm>
              <a:off x="0" y="0"/>
              <a:ext cx="9764141" cy="6592316"/>
            </a:xfrm>
            <a:custGeom>
              <a:avLst/>
              <a:gdLst/>
              <a:ahLst/>
              <a:cxnLst/>
              <a:rect l="l" t="t" r="r" b="b"/>
              <a:pathLst>
                <a:path w="9764141" h="6592316">
                  <a:moveTo>
                    <a:pt x="0" y="0"/>
                  </a:moveTo>
                  <a:lnTo>
                    <a:pt x="9764141" y="0"/>
                  </a:lnTo>
                  <a:lnTo>
                    <a:pt x="9764141" y="6592316"/>
                  </a:lnTo>
                  <a:lnTo>
                    <a:pt x="0" y="6592316"/>
                  </a:lnTo>
                  <a:lnTo>
                    <a:pt x="0" y="0"/>
                  </a:lnTo>
                  <a:close/>
                </a:path>
              </a:pathLst>
            </a:custGeom>
            <a:blipFill>
              <a:blip r:embed="rId3"/>
              <a:stretch>
                <a:fillRect l="-18" r="-18"/>
              </a:stretch>
            </a:blipFill>
          </p:spPr>
        </p:sp>
      </p:grpSp>
      <p:pic>
        <p:nvPicPr>
          <p:cNvPr id="14" name="Picture 13" descr="A close up of a logo&#10;&#10;AI-generated content may be incorrect.">
            <a:extLst>
              <a:ext uri="{FF2B5EF4-FFF2-40B4-BE49-F238E27FC236}">
                <a16:creationId xmlns:a16="http://schemas.microsoft.com/office/drawing/2014/main" id="{BA0E0201-44F4-45E0-771F-D420AF3E32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66700"/>
            <a:ext cx="2218347" cy="6861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6308675" y="4760565"/>
            <a:ext cx="5670649" cy="737295"/>
          </a:xfrm>
          <a:prstGeom prst="rect">
            <a:avLst/>
          </a:prstGeom>
        </p:spPr>
        <p:txBody>
          <a:bodyPr lIns="0" tIns="0" rIns="0" bIns="0" rtlCol="0" anchor="t">
            <a:spAutoFit/>
          </a:bodyPr>
          <a:lstStyle/>
          <a:p>
            <a:pPr algn="ctr">
              <a:lnSpc>
                <a:spcPts val="5562"/>
              </a:lnSpc>
            </a:pPr>
            <a:r>
              <a:rPr lang="en-US" sz="4437" b="1">
                <a:solidFill>
                  <a:srgbClr val="124E73"/>
                </a:solidFill>
                <a:latin typeface="Museo Moderno Bold"/>
                <a:ea typeface="Museo Moderno Bold"/>
                <a:cs typeface="Museo Moderno Bold"/>
                <a:sym typeface="Museo Modern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850106"/>
            <a:ext cx="9445526" cy="1800522"/>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The Challenge: Bridging the Gap in Crowd Monitoring</a:t>
            </a:r>
          </a:p>
        </p:txBody>
      </p:sp>
      <p:grpSp>
        <p:nvGrpSpPr>
          <p:cNvPr id="11" name="Group 11"/>
          <p:cNvGrpSpPr>
            <a:grpSpLocks noChangeAspect="1"/>
          </p:cNvGrpSpPr>
          <p:nvPr/>
        </p:nvGrpSpPr>
        <p:grpSpPr>
          <a:xfrm>
            <a:off x="992238" y="3075831"/>
            <a:ext cx="9445526" cy="2682329"/>
            <a:chOff x="0" y="0"/>
            <a:chExt cx="12594035" cy="3576438"/>
          </a:xfrm>
        </p:grpSpPr>
        <p:sp>
          <p:nvSpPr>
            <p:cNvPr id="12" name="Freeform 12" descr="preencoded.png"/>
            <p:cNvSpPr/>
            <p:nvPr/>
          </p:nvSpPr>
          <p:spPr>
            <a:xfrm>
              <a:off x="0" y="0"/>
              <a:ext cx="12594082" cy="3576447"/>
            </a:xfrm>
            <a:custGeom>
              <a:avLst/>
              <a:gdLst/>
              <a:ahLst/>
              <a:cxnLst/>
              <a:rect l="l" t="t" r="r" b="b"/>
              <a:pathLst>
                <a:path w="12594082" h="3576447">
                  <a:moveTo>
                    <a:pt x="0" y="0"/>
                  </a:moveTo>
                  <a:lnTo>
                    <a:pt x="12594082" y="0"/>
                  </a:lnTo>
                  <a:lnTo>
                    <a:pt x="12594082" y="3576447"/>
                  </a:lnTo>
                  <a:lnTo>
                    <a:pt x="0" y="3576447"/>
                  </a:lnTo>
                  <a:lnTo>
                    <a:pt x="0" y="0"/>
                  </a:lnTo>
                  <a:close/>
                </a:path>
              </a:pathLst>
            </a:custGeom>
            <a:blipFill>
              <a:blip r:embed="rId6"/>
              <a:stretch>
                <a:fillRect t="-52" b="-51"/>
              </a:stretch>
            </a:blipFill>
          </p:spPr>
        </p:sp>
      </p:grpSp>
      <p:sp>
        <p:nvSpPr>
          <p:cNvPr id="13" name="TextBox 13"/>
          <p:cNvSpPr txBox="1"/>
          <p:nvPr/>
        </p:nvSpPr>
        <p:spPr>
          <a:xfrm>
            <a:off x="968426" y="6164312"/>
            <a:ext cx="5923955" cy="550664"/>
          </a:xfrm>
          <a:prstGeom prst="rect">
            <a:avLst/>
          </a:prstGeom>
        </p:spPr>
        <p:txBody>
          <a:bodyPr lIns="0" tIns="0" rIns="0" bIns="0" rtlCol="0" anchor="t">
            <a:spAutoFit/>
          </a:bodyPr>
          <a:lstStyle/>
          <a:p>
            <a:pPr algn="l">
              <a:lnSpc>
                <a:spcPts val="4125"/>
              </a:lnSpc>
            </a:pPr>
            <a:r>
              <a:rPr lang="en-US" sz="3312" b="1">
                <a:solidFill>
                  <a:srgbClr val="124E73"/>
                </a:solidFill>
                <a:latin typeface="Museo Moderno Bold"/>
                <a:ea typeface="Museo Moderno Bold"/>
                <a:cs typeface="Museo Moderno Bold"/>
                <a:sym typeface="Museo Moderno Bold"/>
              </a:rPr>
              <a:t>System Workflow Summary</a:t>
            </a:r>
          </a:p>
        </p:txBody>
      </p:sp>
      <p:sp>
        <p:nvSpPr>
          <p:cNvPr id="14" name="TextBox 14"/>
          <p:cNvSpPr txBox="1"/>
          <p:nvPr/>
        </p:nvSpPr>
        <p:spPr>
          <a:xfrm>
            <a:off x="992238" y="7054454"/>
            <a:ext cx="9445526" cy="2353866"/>
          </a:xfrm>
          <a:prstGeom prst="rect">
            <a:avLst/>
          </a:prstGeom>
        </p:spPr>
        <p:txBody>
          <a:bodyPr lIns="0" tIns="0" rIns="0" bIns="0" rtlCol="0" anchor="t">
            <a:spAutoFit/>
          </a:bodyPr>
          <a:lstStyle/>
          <a:p>
            <a:pPr algn="l">
              <a:lnSpc>
                <a:spcPts val="3562"/>
              </a:lnSpc>
            </a:pPr>
            <a:r>
              <a:rPr lang="en-US" sz="2187">
                <a:solidFill>
                  <a:srgbClr val="2B4150"/>
                </a:solidFill>
                <a:latin typeface="Source Sans 3"/>
                <a:ea typeface="Source Sans 3"/>
                <a:cs typeface="Source Sans 3"/>
                <a:sym typeface="Source Sans 3"/>
              </a:rPr>
              <a:t>This system processes live camera input to detect and count people accurately. The data is then processed on edge or cloud systems, where real-time analytics are performed. The results feed into a dashboard for monitoring multiple zones, and alerts or visuals are generated instantly. This helps ensure effective response and better crowd management.</a:t>
            </a:r>
          </a:p>
        </p:txBody>
      </p:sp>
      <p:pic>
        <p:nvPicPr>
          <p:cNvPr id="17" name="Picture 16" descr="A close up of a logo&#10;&#10;AI-generated content may be incorrect.">
            <a:extLst>
              <a:ext uri="{FF2B5EF4-FFF2-40B4-BE49-F238E27FC236}">
                <a16:creationId xmlns:a16="http://schemas.microsoft.com/office/drawing/2014/main" id="{F960F65A-688C-B8D9-F3E4-A16721094E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 y="190160"/>
            <a:ext cx="2218347" cy="6861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113681"/>
            <a:ext cx="12384137" cy="781645"/>
          </a:xfrm>
          <a:prstGeom prst="rect">
            <a:avLst/>
          </a:prstGeom>
        </p:spPr>
        <p:txBody>
          <a:bodyPr lIns="0" tIns="0" rIns="0" bIns="0" rtlCol="0" anchor="t">
            <a:spAutoFit/>
          </a:bodyPr>
          <a:lstStyle/>
          <a:p>
            <a:pPr algn="l">
              <a:lnSpc>
                <a:spcPts val="5874"/>
              </a:lnSpc>
            </a:pPr>
            <a:r>
              <a:rPr lang="en-US" sz="4687" b="1">
                <a:solidFill>
                  <a:srgbClr val="124E73"/>
                </a:solidFill>
                <a:latin typeface="Museo Moderno Bold"/>
                <a:ea typeface="Museo Moderno Bold"/>
                <a:cs typeface="Museo Moderno Bold"/>
                <a:sym typeface="Museo Moderno Bold"/>
              </a:rPr>
              <a:t>Key Objectives: Building a Robust Solution</a:t>
            </a:r>
          </a:p>
        </p:txBody>
      </p:sp>
      <p:sp>
        <p:nvSpPr>
          <p:cNvPr id="7" name="TextBox 7"/>
          <p:cNvSpPr txBox="1"/>
          <p:nvPr/>
        </p:nvSpPr>
        <p:spPr>
          <a:xfrm>
            <a:off x="992238" y="2472035"/>
            <a:ext cx="16303526" cy="461665"/>
          </a:xfrm>
          <a:prstGeom prst="rect">
            <a:avLst/>
          </a:prstGeom>
        </p:spPr>
        <p:txBody>
          <a:bodyPr lIns="0" tIns="0" rIns="0" bIns="0" rtlCol="0" anchor="t">
            <a:spAutoFit/>
          </a:bodyPr>
          <a:lstStyle/>
          <a:p>
            <a:pPr algn="l">
              <a:lnSpc>
                <a:spcPts val="3000"/>
              </a:lnSpc>
            </a:pPr>
            <a:r>
              <a:rPr lang="en-US" sz="1874" dirty="0">
                <a:solidFill>
                  <a:srgbClr val="2B4150"/>
                </a:solidFill>
                <a:latin typeface="Source Sans 3"/>
                <a:ea typeface="Source Sans 3"/>
                <a:cs typeface="Source Sans 3"/>
                <a:sym typeface="Source Sans 3"/>
              </a:rPr>
              <a:t>Our project is structured around clear objectives designed to deliver a comprehensive and effective crowd management system:</a:t>
            </a:r>
          </a:p>
        </p:txBody>
      </p:sp>
      <p:grpSp>
        <p:nvGrpSpPr>
          <p:cNvPr id="8" name="Group 8"/>
          <p:cNvGrpSpPr/>
          <p:nvPr/>
        </p:nvGrpSpPr>
        <p:grpSpPr>
          <a:xfrm>
            <a:off x="977950" y="3019425"/>
            <a:ext cx="5302449" cy="2959150"/>
            <a:chOff x="0" y="0"/>
            <a:chExt cx="7069932" cy="3945533"/>
          </a:xfrm>
        </p:grpSpPr>
        <p:sp>
          <p:nvSpPr>
            <p:cNvPr id="9" name="Freeform 9"/>
            <p:cNvSpPr/>
            <p:nvPr/>
          </p:nvSpPr>
          <p:spPr>
            <a:xfrm>
              <a:off x="19050" y="19050"/>
              <a:ext cx="7031736" cy="3907536"/>
            </a:xfrm>
            <a:custGeom>
              <a:avLst/>
              <a:gdLst/>
              <a:ahLst/>
              <a:cxnLst/>
              <a:rect l="l" t="t" r="r" b="b"/>
              <a:pathLst>
                <a:path w="7031736" h="3907536">
                  <a:moveTo>
                    <a:pt x="0" y="48260"/>
                  </a:moveTo>
                  <a:cubicBezTo>
                    <a:pt x="0" y="21590"/>
                    <a:pt x="21717" y="0"/>
                    <a:pt x="48387" y="0"/>
                  </a:cubicBezTo>
                  <a:lnTo>
                    <a:pt x="6983349" y="0"/>
                  </a:lnTo>
                  <a:cubicBezTo>
                    <a:pt x="7010146" y="0"/>
                    <a:pt x="7031736" y="21590"/>
                    <a:pt x="7031736" y="48260"/>
                  </a:cubicBezTo>
                  <a:lnTo>
                    <a:pt x="7031736" y="3859276"/>
                  </a:lnTo>
                  <a:cubicBezTo>
                    <a:pt x="7031736" y="3885946"/>
                    <a:pt x="7010019" y="3907536"/>
                    <a:pt x="6983349" y="3907536"/>
                  </a:cubicBezTo>
                  <a:lnTo>
                    <a:pt x="48387" y="3907536"/>
                  </a:lnTo>
                  <a:cubicBezTo>
                    <a:pt x="21590" y="3907536"/>
                    <a:pt x="0" y="3885946"/>
                    <a:pt x="0" y="3859276"/>
                  </a:cubicBezTo>
                  <a:close/>
                </a:path>
              </a:pathLst>
            </a:custGeom>
            <a:solidFill>
              <a:srgbClr val="FFFCF5"/>
            </a:solidFill>
            <a:ln w="12700">
              <a:solidFill>
                <a:srgbClr val="000000"/>
              </a:solidFill>
            </a:ln>
          </p:spPr>
        </p:sp>
        <p:sp>
          <p:nvSpPr>
            <p:cNvPr id="10" name="Freeform 10"/>
            <p:cNvSpPr/>
            <p:nvPr/>
          </p:nvSpPr>
          <p:spPr>
            <a:xfrm>
              <a:off x="0" y="0"/>
              <a:ext cx="7069836" cy="3945636"/>
            </a:xfrm>
            <a:custGeom>
              <a:avLst/>
              <a:gdLst/>
              <a:ahLst/>
              <a:cxnLst/>
              <a:rect l="l" t="t" r="r" b="b"/>
              <a:pathLst>
                <a:path w="7069836" h="3945636">
                  <a:moveTo>
                    <a:pt x="0" y="67310"/>
                  </a:moveTo>
                  <a:cubicBezTo>
                    <a:pt x="0" y="30099"/>
                    <a:pt x="30226" y="0"/>
                    <a:pt x="67437" y="0"/>
                  </a:cubicBezTo>
                  <a:lnTo>
                    <a:pt x="7002399" y="0"/>
                  </a:lnTo>
                  <a:lnTo>
                    <a:pt x="7002399" y="19050"/>
                  </a:lnTo>
                  <a:lnTo>
                    <a:pt x="7002399" y="0"/>
                  </a:lnTo>
                  <a:cubicBezTo>
                    <a:pt x="7039610" y="0"/>
                    <a:pt x="7069836" y="30099"/>
                    <a:pt x="7069836" y="67310"/>
                  </a:cubicBezTo>
                  <a:lnTo>
                    <a:pt x="7050786" y="67310"/>
                  </a:lnTo>
                  <a:lnTo>
                    <a:pt x="7069836" y="67310"/>
                  </a:lnTo>
                  <a:lnTo>
                    <a:pt x="7069836" y="3878326"/>
                  </a:lnTo>
                  <a:lnTo>
                    <a:pt x="7050786" y="3878326"/>
                  </a:lnTo>
                  <a:lnTo>
                    <a:pt x="7069836" y="3878326"/>
                  </a:lnTo>
                  <a:cubicBezTo>
                    <a:pt x="7069836" y="3915537"/>
                    <a:pt x="7039610" y="3945636"/>
                    <a:pt x="7002399" y="3945636"/>
                  </a:cubicBezTo>
                  <a:lnTo>
                    <a:pt x="7002399" y="3926586"/>
                  </a:lnTo>
                  <a:lnTo>
                    <a:pt x="7002399" y="3945636"/>
                  </a:lnTo>
                  <a:lnTo>
                    <a:pt x="67437" y="3945636"/>
                  </a:lnTo>
                  <a:lnTo>
                    <a:pt x="67437" y="3926586"/>
                  </a:lnTo>
                  <a:lnTo>
                    <a:pt x="67437" y="3945636"/>
                  </a:lnTo>
                  <a:cubicBezTo>
                    <a:pt x="30226" y="3945636"/>
                    <a:pt x="0" y="3915537"/>
                    <a:pt x="0" y="3878326"/>
                  </a:cubicBezTo>
                  <a:lnTo>
                    <a:pt x="0" y="67310"/>
                  </a:lnTo>
                  <a:lnTo>
                    <a:pt x="19050" y="67310"/>
                  </a:lnTo>
                  <a:lnTo>
                    <a:pt x="0" y="67310"/>
                  </a:lnTo>
                  <a:moveTo>
                    <a:pt x="38100" y="67310"/>
                  </a:moveTo>
                  <a:lnTo>
                    <a:pt x="38100" y="3878326"/>
                  </a:lnTo>
                  <a:lnTo>
                    <a:pt x="19050" y="3878326"/>
                  </a:lnTo>
                  <a:lnTo>
                    <a:pt x="38100" y="3878326"/>
                  </a:lnTo>
                  <a:cubicBezTo>
                    <a:pt x="38100" y="3894328"/>
                    <a:pt x="51181" y="3907536"/>
                    <a:pt x="67437" y="3907536"/>
                  </a:cubicBezTo>
                  <a:lnTo>
                    <a:pt x="7002399" y="3907536"/>
                  </a:lnTo>
                  <a:cubicBezTo>
                    <a:pt x="7018655" y="3907536"/>
                    <a:pt x="7031736" y="3894455"/>
                    <a:pt x="7031736" y="3878326"/>
                  </a:cubicBezTo>
                  <a:lnTo>
                    <a:pt x="7031736" y="67310"/>
                  </a:lnTo>
                  <a:cubicBezTo>
                    <a:pt x="7031736" y="51308"/>
                    <a:pt x="7018655" y="38100"/>
                    <a:pt x="7002399"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11" name="Group 11"/>
          <p:cNvGrpSpPr/>
          <p:nvPr/>
        </p:nvGrpSpPr>
        <p:grpSpPr>
          <a:xfrm>
            <a:off x="1020812" y="3062288"/>
            <a:ext cx="5216724" cy="723007"/>
            <a:chOff x="0" y="0"/>
            <a:chExt cx="6955632" cy="964010"/>
          </a:xfrm>
        </p:grpSpPr>
        <p:sp>
          <p:nvSpPr>
            <p:cNvPr id="12" name="Freeform 12"/>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13" name="TextBox 13"/>
          <p:cNvSpPr txBox="1"/>
          <p:nvPr/>
        </p:nvSpPr>
        <p:spPr>
          <a:xfrm>
            <a:off x="3448347" y="3255020"/>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1</a:t>
            </a:r>
          </a:p>
        </p:txBody>
      </p:sp>
      <p:sp>
        <p:nvSpPr>
          <p:cNvPr id="14" name="TextBox 14"/>
          <p:cNvSpPr txBox="1"/>
          <p:nvPr/>
        </p:nvSpPr>
        <p:spPr>
          <a:xfrm>
            <a:off x="1261765" y="4007198"/>
            <a:ext cx="4734817" cy="772120"/>
          </a:xfrm>
          <a:prstGeom prst="rect">
            <a:avLst/>
          </a:prstGeom>
        </p:spPr>
        <p:txBody>
          <a:bodyPr lIns="0" tIns="0" rIns="0" bIns="0" rtlCol="0" anchor="t">
            <a:spAutoFit/>
          </a:bodyPr>
          <a:lstStyle/>
          <a:p>
            <a:pPr algn="l">
              <a:lnSpc>
                <a:spcPts val="2937"/>
              </a:lnSpc>
            </a:pPr>
            <a:r>
              <a:rPr lang="en-US" sz="2312" b="1">
                <a:solidFill>
                  <a:srgbClr val="2B4150"/>
                </a:solidFill>
                <a:latin typeface="Museo Moderno Bold"/>
                <a:ea typeface="Museo Moderno Bold"/>
                <a:cs typeface="Museo Moderno Bold"/>
                <a:sym typeface="Museo Moderno Bold"/>
              </a:rPr>
              <a:t>Automated Real-Time People Counting</a:t>
            </a:r>
          </a:p>
        </p:txBody>
      </p:sp>
      <p:sp>
        <p:nvSpPr>
          <p:cNvPr id="15" name="TextBox 15"/>
          <p:cNvSpPr txBox="1"/>
          <p:nvPr/>
        </p:nvSpPr>
        <p:spPr>
          <a:xfrm>
            <a:off x="1261765" y="4847630"/>
            <a:ext cx="4734817"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Develop a system for continuous, automated people counting from live camera feeds.</a:t>
            </a:r>
          </a:p>
        </p:txBody>
      </p:sp>
      <p:grpSp>
        <p:nvGrpSpPr>
          <p:cNvPr id="16" name="Group 16"/>
          <p:cNvGrpSpPr/>
          <p:nvPr/>
        </p:nvGrpSpPr>
        <p:grpSpPr>
          <a:xfrm>
            <a:off x="6492776" y="3019425"/>
            <a:ext cx="5302449" cy="2959150"/>
            <a:chOff x="0" y="0"/>
            <a:chExt cx="7069932" cy="3945533"/>
          </a:xfrm>
        </p:grpSpPr>
        <p:sp>
          <p:nvSpPr>
            <p:cNvPr id="17" name="Freeform 17"/>
            <p:cNvSpPr/>
            <p:nvPr/>
          </p:nvSpPr>
          <p:spPr>
            <a:xfrm>
              <a:off x="19050" y="19050"/>
              <a:ext cx="7031736" cy="3907536"/>
            </a:xfrm>
            <a:custGeom>
              <a:avLst/>
              <a:gdLst/>
              <a:ahLst/>
              <a:cxnLst/>
              <a:rect l="l" t="t" r="r" b="b"/>
              <a:pathLst>
                <a:path w="7031736" h="3907536">
                  <a:moveTo>
                    <a:pt x="0" y="48260"/>
                  </a:moveTo>
                  <a:cubicBezTo>
                    <a:pt x="0" y="21590"/>
                    <a:pt x="21717" y="0"/>
                    <a:pt x="48387" y="0"/>
                  </a:cubicBezTo>
                  <a:lnTo>
                    <a:pt x="6983349" y="0"/>
                  </a:lnTo>
                  <a:cubicBezTo>
                    <a:pt x="7010146" y="0"/>
                    <a:pt x="7031736" y="21590"/>
                    <a:pt x="7031736" y="48260"/>
                  </a:cubicBezTo>
                  <a:lnTo>
                    <a:pt x="7031736" y="3859276"/>
                  </a:lnTo>
                  <a:cubicBezTo>
                    <a:pt x="7031736" y="3885946"/>
                    <a:pt x="7010019" y="3907536"/>
                    <a:pt x="6983349" y="3907536"/>
                  </a:cubicBezTo>
                  <a:lnTo>
                    <a:pt x="48387" y="3907536"/>
                  </a:lnTo>
                  <a:cubicBezTo>
                    <a:pt x="21590" y="3907536"/>
                    <a:pt x="0" y="3885946"/>
                    <a:pt x="0" y="3859276"/>
                  </a:cubicBezTo>
                  <a:close/>
                </a:path>
              </a:pathLst>
            </a:custGeom>
            <a:solidFill>
              <a:srgbClr val="FFFCF5"/>
            </a:solidFill>
            <a:ln w="12700">
              <a:solidFill>
                <a:srgbClr val="000000"/>
              </a:solidFill>
            </a:ln>
          </p:spPr>
        </p:sp>
        <p:sp>
          <p:nvSpPr>
            <p:cNvPr id="18" name="Freeform 18"/>
            <p:cNvSpPr/>
            <p:nvPr/>
          </p:nvSpPr>
          <p:spPr>
            <a:xfrm>
              <a:off x="0" y="0"/>
              <a:ext cx="7069836" cy="3945636"/>
            </a:xfrm>
            <a:custGeom>
              <a:avLst/>
              <a:gdLst/>
              <a:ahLst/>
              <a:cxnLst/>
              <a:rect l="l" t="t" r="r" b="b"/>
              <a:pathLst>
                <a:path w="7069836" h="3945636">
                  <a:moveTo>
                    <a:pt x="0" y="67310"/>
                  </a:moveTo>
                  <a:cubicBezTo>
                    <a:pt x="0" y="30099"/>
                    <a:pt x="30226" y="0"/>
                    <a:pt x="67437" y="0"/>
                  </a:cubicBezTo>
                  <a:lnTo>
                    <a:pt x="7002399" y="0"/>
                  </a:lnTo>
                  <a:lnTo>
                    <a:pt x="7002399" y="19050"/>
                  </a:lnTo>
                  <a:lnTo>
                    <a:pt x="7002399" y="0"/>
                  </a:lnTo>
                  <a:cubicBezTo>
                    <a:pt x="7039610" y="0"/>
                    <a:pt x="7069836" y="30099"/>
                    <a:pt x="7069836" y="67310"/>
                  </a:cubicBezTo>
                  <a:lnTo>
                    <a:pt x="7050786" y="67310"/>
                  </a:lnTo>
                  <a:lnTo>
                    <a:pt x="7069836" y="67310"/>
                  </a:lnTo>
                  <a:lnTo>
                    <a:pt x="7069836" y="3878326"/>
                  </a:lnTo>
                  <a:lnTo>
                    <a:pt x="7050786" y="3878326"/>
                  </a:lnTo>
                  <a:lnTo>
                    <a:pt x="7069836" y="3878326"/>
                  </a:lnTo>
                  <a:cubicBezTo>
                    <a:pt x="7069836" y="3915537"/>
                    <a:pt x="7039610" y="3945636"/>
                    <a:pt x="7002399" y="3945636"/>
                  </a:cubicBezTo>
                  <a:lnTo>
                    <a:pt x="7002399" y="3926586"/>
                  </a:lnTo>
                  <a:lnTo>
                    <a:pt x="7002399" y="3945636"/>
                  </a:lnTo>
                  <a:lnTo>
                    <a:pt x="67437" y="3945636"/>
                  </a:lnTo>
                  <a:lnTo>
                    <a:pt x="67437" y="3926586"/>
                  </a:lnTo>
                  <a:lnTo>
                    <a:pt x="67437" y="3945636"/>
                  </a:lnTo>
                  <a:cubicBezTo>
                    <a:pt x="30226" y="3945636"/>
                    <a:pt x="0" y="3915537"/>
                    <a:pt x="0" y="3878326"/>
                  </a:cubicBezTo>
                  <a:lnTo>
                    <a:pt x="0" y="67310"/>
                  </a:lnTo>
                  <a:lnTo>
                    <a:pt x="19050" y="67310"/>
                  </a:lnTo>
                  <a:lnTo>
                    <a:pt x="0" y="67310"/>
                  </a:lnTo>
                  <a:moveTo>
                    <a:pt x="38100" y="67310"/>
                  </a:moveTo>
                  <a:lnTo>
                    <a:pt x="38100" y="3878326"/>
                  </a:lnTo>
                  <a:lnTo>
                    <a:pt x="19050" y="3878326"/>
                  </a:lnTo>
                  <a:lnTo>
                    <a:pt x="38100" y="3878326"/>
                  </a:lnTo>
                  <a:cubicBezTo>
                    <a:pt x="38100" y="3894328"/>
                    <a:pt x="51181" y="3907536"/>
                    <a:pt x="67437" y="3907536"/>
                  </a:cubicBezTo>
                  <a:lnTo>
                    <a:pt x="7002399" y="3907536"/>
                  </a:lnTo>
                  <a:cubicBezTo>
                    <a:pt x="7018655" y="3907536"/>
                    <a:pt x="7031736" y="3894455"/>
                    <a:pt x="7031736" y="3878326"/>
                  </a:cubicBezTo>
                  <a:lnTo>
                    <a:pt x="7031736" y="67310"/>
                  </a:lnTo>
                  <a:cubicBezTo>
                    <a:pt x="7031736" y="51308"/>
                    <a:pt x="7018655" y="38100"/>
                    <a:pt x="7002399"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19" name="Group 19"/>
          <p:cNvGrpSpPr/>
          <p:nvPr/>
        </p:nvGrpSpPr>
        <p:grpSpPr>
          <a:xfrm>
            <a:off x="6535639" y="3062288"/>
            <a:ext cx="5216724" cy="723007"/>
            <a:chOff x="0" y="0"/>
            <a:chExt cx="6955632" cy="964010"/>
          </a:xfrm>
        </p:grpSpPr>
        <p:sp>
          <p:nvSpPr>
            <p:cNvPr id="20" name="Freeform 20"/>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21" name="TextBox 21"/>
          <p:cNvSpPr txBox="1"/>
          <p:nvPr/>
        </p:nvSpPr>
        <p:spPr>
          <a:xfrm>
            <a:off x="8963174" y="3255020"/>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2</a:t>
            </a:r>
          </a:p>
        </p:txBody>
      </p:sp>
      <p:sp>
        <p:nvSpPr>
          <p:cNvPr id="22" name="TextBox 22"/>
          <p:cNvSpPr txBox="1"/>
          <p:nvPr/>
        </p:nvSpPr>
        <p:spPr>
          <a:xfrm>
            <a:off x="6776591" y="4007198"/>
            <a:ext cx="4734818" cy="772120"/>
          </a:xfrm>
          <a:prstGeom prst="rect">
            <a:avLst/>
          </a:prstGeom>
        </p:spPr>
        <p:txBody>
          <a:bodyPr lIns="0" tIns="0" rIns="0" bIns="0" rtlCol="0" anchor="t">
            <a:spAutoFit/>
          </a:bodyPr>
          <a:lstStyle/>
          <a:p>
            <a:pPr algn="l">
              <a:lnSpc>
                <a:spcPts val="2937"/>
              </a:lnSpc>
            </a:pPr>
            <a:r>
              <a:rPr lang="en-US" sz="2312" b="1">
                <a:solidFill>
                  <a:srgbClr val="2B4150"/>
                </a:solidFill>
                <a:latin typeface="Museo Moderno Bold"/>
                <a:ea typeface="Museo Moderno Bold"/>
                <a:cs typeface="Museo Moderno Bold"/>
                <a:sym typeface="Museo Moderno Bold"/>
              </a:rPr>
              <a:t>Accurate Deep Learning Detection</a:t>
            </a:r>
          </a:p>
        </p:txBody>
      </p:sp>
      <p:sp>
        <p:nvSpPr>
          <p:cNvPr id="23" name="TextBox 23"/>
          <p:cNvSpPr txBox="1"/>
          <p:nvPr/>
        </p:nvSpPr>
        <p:spPr>
          <a:xfrm>
            <a:off x="6776591" y="4847630"/>
            <a:ext cx="4734818"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Implement </a:t>
            </a:r>
            <a:r>
              <a:rPr lang="en-US" sz="1874" b="1">
                <a:solidFill>
                  <a:srgbClr val="2B4150"/>
                </a:solidFill>
                <a:latin typeface="Source Sans 3 Bold"/>
                <a:ea typeface="Source Sans 3 Bold"/>
                <a:cs typeface="Source Sans 3 Bold"/>
                <a:sym typeface="Source Sans 3 Bold"/>
              </a:rPr>
              <a:t>YOLOv8 (You Only Look Once)</a:t>
            </a:r>
            <a:r>
              <a:rPr lang="en-US" sz="1874">
                <a:solidFill>
                  <a:srgbClr val="2B4150"/>
                </a:solidFill>
                <a:latin typeface="Source Sans 3"/>
                <a:ea typeface="Source Sans 3"/>
                <a:cs typeface="Source Sans 3"/>
                <a:sym typeface="Source Sans 3"/>
              </a:rPr>
              <a:t> for precise individual detection and tracking.</a:t>
            </a:r>
          </a:p>
        </p:txBody>
      </p:sp>
      <p:grpSp>
        <p:nvGrpSpPr>
          <p:cNvPr id="24" name="Group 24"/>
          <p:cNvGrpSpPr/>
          <p:nvPr/>
        </p:nvGrpSpPr>
        <p:grpSpPr>
          <a:xfrm>
            <a:off x="12007602" y="3019425"/>
            <a:ext cx="5302449" cy="2959150"/>
            <a:chOff x="0" y="0"/>
            <a:chExt cx="7069932" cy="3945533"/>
          </a:xfrm>
        </p:grpSpPr>
        <p:sp>
          <p:nvSpPr>
            <p:cNvPr id="25" name="Freeform 25"/>
            <p:cNvSpPr/>
            <p:nvPr/>
          </p:nvSpPr>
          <p:spPr>
            <a:xfrm>
              <a:off x="19050" y="19050"/>
              <a:ext cx="7031736" cy="3907536"/>
            </a:xfrm>
            <a:custGeom>
              <a:avLst/>
              <a:gdLst/>
              <a:ahLst/>
              <a:cxnLst/>
              <a:rect l="l" t="t" r="r" b="b"/>
              <a:pathLst>
                <a:path w="7031736" h="3907536">
                  <a:moveTo>
                    <a:pt x="0" y="48260"/>
                  </a:moveTo>
                  <a:cubicBezTo>
                    <a:pt x="0" y="21590"/>
                    <a:pt x="21717" y="0"/>
                    <a:pt x="48387" y="0"/>
                  </a:cubicBezTo>
                  <a:lnTo>
                    <a:pt x="6983349" y="0"/>
                  </a:lnTo>
                  <a:cubicBezTo>
                    <a:pt x="7010146" y="0"/>
                    <a:pt x="7031736" y="21590"/>
                    <a:pt x="7031736" y="48260"/>
                  </a:cubicBezTo>
                  <a:lnTo>
                    <a:pt x="7031736" y="3859276"/>
                  </a:lnTo>
                  <a:cubicBezTo>
                    <a:pt x="7031736" y="3885946"/>
                    <a:pt x="7010019" y="3907536"/>
                    <a:pt x="6983349" y="3907536"/>
                  </a:cubicBezTo>
                  <a:lnTo>
                    <a:pt x="48387" y="3907536"/>
                  </a:lnTo>
                  <a:cubicBezTo>
                    <a:pt x="21590" y="3907536"/>
                    <a:pt x="0" y="3885946"/>
                    <a:pt x="0" y="3859276"/>
                  </a:cubicBezTo>
                  <a:close/>
                </a:path>
              </a:pathLst>
            </a:custGeom>
            <a:solidFill>
              <a:srgbClr val="FFFCF5"/>
            </a:solidFill>
            <a:ln w="12700">
              <a:solidFill>
                <a:srgbClr val="000000"/>
              </a:solidFill>
            </a:ln>
          </p:spPr>
        </p:sp>
        <p:sp>
          <p:nvSpPr>
            <p:cNvPr id="26" name="Freeform 26"/>
            <p:cNvSpPr/>
            <p:nvPr/>
          </p:nvSpPr>
          <p:spPr>
            <a:xfrm>
              <a:off x="0" y="0"/>
              <a:ext cx="7069836" cy="3945636"/>
            </a:xfrm>
            <a:custGeom>
              <a:avLst/>
              <a:gdLst/>
              <a:ahLst/>
              <a:cxnLst/>
              <a:rect l="l" t="t" r="r" b="b"/>
              <a:pathLst>
                <a:path w="7069836" h="3945636">
                  <a:moveTo>
                    <a:pt x="0" y="67310"/>
                  </a:moveTo>
                  <a:cubicBezTo>
                    <a:pt x="0" y="30099"/>
                    <a:pt x="30226" y="0"/>
                    <a:pt x="67437" y="0"/>
                  </a:cubicBezTo>
                  <a:lnTo>
                    <a:pt x="7002399" y="0"/>
                  </a:lnTo>
                  <a:lnTo>
                    <a:pt x="7002399" y="19050"/>
                  </a:lnTo>
                  <a:lnTo>
                    <a:pt x="7002399" y="0"/>
                  </a:lnTo>
                  <a:cubicBezTo>
                    <a:pt x="7039610" y="0"/>
                    <a:pt x="7069836" y="30099"/>
                    <a:pt x="7069836" y="67310"/>
                  </a:cubicBezTo>
                  <a:lnTo>
                    <a:pt x="7050786" y="67310"/>
                  </a:lnTo>
                  <a:lnTo>
                    <a:pt x="7069836" y="67310"/>
                  </a:lnTo>
                  <a:lnTo>
                    <a:pt x="7069836" y="3878326"/>
                  </a:lnTo>
                  <a:lnTo>
                    <a:pt x="7050786" y="3878326"/>
                  </a:lnTo>
                  <a:lnTo>
                    <a:pt x="7069836" y="3878326"/>
                  </a:lnTo>
                  <a:cubicBezTo>
                    <a:pt x="7069836" y="3915537"/>
                    <a:pt x="7039610" y="3945636"/>
                    <a:pt x="7002399" y="3945636"/>
                  </a:cubicBezTo>
                  <a:lnTo>
                    <a:pt x="7002399" y="3926586"/>
                  </a:lnTo>
                  <a:lnTo>
                    <a:pt x="7002399" y="3945636"/>
                  </a:lnTo>
                  <a:lnTo>
                    <a:pt x="67437" y="3945636"/>
                  </a:lnTo>
                  <a:lnTo>
                    <a:pt x="67437" y="3926586"/>
                  </a:lnTo>
                  <a:lnTo>
                    <a:pt x="67437" y="3945636"/>
                  </a:lnTo>
                  <a:cubicBezTo>
                    <a:pt x="30226" y="3945636"/>
                    <a:pt x="0" y="3915537"/>
                    <a:pt x="0" y="3878326"/>
                  </a:cubicBezTo>
                  <a:lnTo>
                    <a:pt x="0" y="67310"/>
                  </a:lnTo>
                  <a:lnTo>
                    <a:pt x="19050" y="67310"/>
                  </a:lnTo>
                  <a:lnTo>
                    <a:pt x="0" y="67310"/>
                  </a:lnTo>
                  <a:moveTo>
                    <a:pt x="38100" y="67310"/>
                  </a:moveTo>
                  <a:lnTo>
                    <a:pt x="38100" y="3878326"/>
                  </a:lnTo>
                  <a:lnTo>
                    <a:pt x="19050" y="3878326"/>
                  </a:lnTo>
                  <a:lnTo>
                    <a:pt x="38100" y="3878326"/>
                  </a:lnTo>
                  <a:cubicBezTo>
                    <a:pt x="38100" y="3894328"/>
                    <a:pt x="51181" y="3907536"/>
                    <a:pt x="67437" y="3907536"/>
                  </a:cubicBezTo>
                  <a:lnTo>
                    <a:pt x="7002399" y="3907536"/>
                  </a:lnTo>
                  <a:cubicBezTo>
                    <a:pt x="7018655" y="3907536"/>
                    <a:pt x="7031736" y="3894455"/>
                    <a:pt x="7031736" y="3878326"/>
                  </a:cubicBezTo>
                  <a:lnTo>
                    <a:pt x="7031736" y="67310"/>
                  </a:lnTo>
                  <a:cubicBezTo>
                    <a:pt x="7031736" y="51308"/>
                    <a:pt x="7018655" y="38100"/>
                    <a:pt x="7002399"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27" name="Group 27"/>
          <p:cNvGrpSpPr/>
          <p:nvPr/>
        </p:nvGrpSpPr>
        <p:grpSpPr>
          <a:xfrm>
            <a:off x="12050465" y="3062288"/>
            <a:ext cx="5216724" cy="723007"/>
            <a:chOff x="0" y="0"/>
            <a:chExt cx="6955632" cy="964010"/>
          </a:xfrm>
        </p:grpSpPr>
        <p:sp>
          <p:nvSpPr>
            <p:cNvPr id="28" name="Freeform 28"/>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29" name="TextBox 29"/>
          <p:cNvSpPr txBox="1"/>
          <p:nvPr/>
        </p:nvSpPr>
        <p:spPr>
          <a:xfrm>
            <a:off x="14478000" y="3255020"/>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3</a:t>
            </a:r>
          </a:p>
        </p:txBody>
      </p:sp>
      <p:sp>
        <p:nvSpPr>
          <p:cNvPr id="30" name="TextBox 30"/>
          <p:cNvSpPr txBox="1"/>
          <p:nvPr/>
        </p:nvSpPr>
        <p:spPr>
          <a:xfrm>
            <a:off x="12291417" y="4007198"/>
            <a:ext cx="4734818" cy="772120"/>
          </a:xfrm>
          <a:prstGeom prst="rect">
            <a:avLst/>
          </a:prstGeom>
        </p:spPr>
        <p:txBody>
          <a:bodyPr lIns="0" tIns="0" rIns="0" bIns="0" rtlCol="0" anchor="t">
            <a:spAutoFit/>
          </a:bodyPr>
          <a:lstStyle/>
          <a:p>
            <a:pPr algn="l">
              <a:lnSpc>
                <a:spcPts val="2937"/>
              </a:lnSpc>
            </a:pPr>
            <a:r>
              <a:rPr lang="en-US" sz="2312" b="1" dirty="0">
                <a:solidFill>
                  <a:srgbClr val="2B4150"/>
                </a:solidFill>
                <a:latin typeface="Museo Moderno Bold"/>
                <a:ea typeface="Museo Moderno Bold"/>
                <a:cs typeface="Museo Moderno Bold"/>
                <a:sym typeface="Museo Moderno Bold"/>
              </a:rPr>
              <a:t>Interactive Live Analytics Dashboard</a:t>
            </a:r>
          </a:p>
        </p:txBody>
      </p:sp>
      <p:sp>
        <p:nvSpPr>
          <p:cNvPr id="31" name="TextBox 31"/>
          <p:cNvSpPr txBox="1"/>
          <p:nvPr/>
        </p:nvSpPr>
        <p:spPr>
          <a:xfrm>
            <a:off x="12291417" y="4847630"/>
            <a:ext cx="4734818"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Provide a user-friendly dashboard for visualizing real-time crowd data and trends.</a:t>
            </a:r>
          </a:p>
        </p:txBody>
      </p:sp>
      <p:grpSp>
        <p:nvGrpSpPr>
          <p:cNvPr id="32" name="Group 32"/>
          <p:cNvGrpSpPr/>
          <p:nvPr/>
        </p:nvGrpSpPr>
        <p:grpSpPr>
          <a:xfrm>
            <a:off x="977950" y="6190952"/>
            <a:ext cx="5302449" cy="2968079"/>
            <a:chOff x="0" y="0"/>
            <a:chExt cx="7069932" cy="3957438"/>
          </a:xfrm>
        </p:grpSpPr>
        <p:sp>
          <p:nvSpPr>
            <p:cNvPr id="33" name="Freeform 33"/>
            <p:cNvSpPr/>
            <p:nvPr/>
          </p:nvSpPr>
          <p:spPr>
            <a:xfrm>
              <a:off x="19050" y="19050"/>
              <a:ext cx="7031863" cy="3919347"/>
            </a:xfrm>
            <a:custGeom>
              <a:avLst/>
              <a:gdLst/>
              <a:ahLst/>
              <a:cxnLst/>
              <a:rect l="l" t="t" r="r" b="b"/>
              <a:pathLst>
                <a:path w="7031863" h="3919347">
                  <a:moveTo>
                    <a:pt x="0" y="48260"/>
                  </a:moveTo>
                  <a:cubicBezTo>
                    <a:pt x="0" y="21590"/>
                    <a:pt x="21717" y="0"/>
                    <a:pt x="48387" y="0"/>
                  </a:cubicBezTo>
                  <a:lnTo>
                    <a:pt x="6983476" y="0"/>
                  </a:lnTo>
                  <a:cubicBezTo>
                    <a:pt x="7010273" y="0"/>
                    <a:pt x="7031863" y="21590"/>
                    <a:pt x="7031863" y="48260"/>
                  </a:cubicBezTo>
                  <a:lnTo>
                    <a:pt x="7031863" y="3871087"/>
                  </a:lnTo>
                  <a:cubicBezTo>
                    <a:pt x="7031863" y="3897757"/>
                    <a:pt x="7010146" y="3919347"/>
                    <a:pt x="6983476" y="3919347"/>
                  </a:cubicBezTo>
                  <a:lnTo>
                    <a:pt x="48387" y="3919347"/>
                  </a:lnTo>
                  <a:cubicBezTo>
                    <a:pt x="21590" y="3919347"/>
                    <a:pt x="0" y="3897757"/>
                    <a:pt x="0" y="3871087"/>
                  </a:cubicBezTo>
                  <a:close/>
                </a:path>
              </a:pathLst>
            </a:custGeom>
            <a:solidFill>
              <a:srgbClr val="FFFCF5"/>
            </a:solidFill>
            <a:ln w="12700">
              <a:solidFill>
                <a:srgbClr val="000000"/>
              </a:solidFill>
            </a:ln>
          </p:spPr>
        </p:sp>
        <p:sp>
          <p:nvSpPr>
            <p:cNvPr id="34" name="Freeform 34"/>
            <p:cNvSpPr/>
            <p:nvPr/>
          </p:nvSpPr>
          <p:spPr>
            <a:xfrm>
              <a:off x="0" y="0"/>
              <a:ext cx="7069963" cy="3957447"/>
            </a:xfrm>
            <a:custGeom>
              <a:avLst/>
              <a:gdLst/>
              <a:ahLst/>
              <a:cxnLst/>
              <a:rect l="l" t="t" r="r" b="b"/>
              <a:pathLst>
                <a:path w="7069963" h="3957447">
                  <a:moveTo>
                    <a:pt x="0" y="67310"/>
                  </a:moveTo>
                  <a:cubicBezTo>
                    <a:pt x="0" y="30099"/>
                    <a:pt x="30226" y="0"/>
                    <a:pt x="67437" y="0"/>
                  </a:cubicBezTo>
                  <a:lnTo>
                    <a:pt x="7002526" y="0"/>
                  </a:lnTo>
                  <a:lnTo>
                    <a:pt x="7002526" y="19050"/>
                  </a:lnTo>
                  <a:lnTo>
                    <a:pt x="7002526" y="0"/>
                  </a:lnTo>
                  <a:cubicBezTo>
                    <a:pt x="7039737" y="0"/>
                    <a:pt x="7069963" y="30099"/>
                    <a:pt x="7069963" y="67310"/>
                  </a:cubicBezTo>
                  <a:lnTo>
                    <a:pt x="7050913" y="67310"/>
                  </a:lnTo>
                  <a:lnTo>
                    <a:pt x="7069963" y="67310"/>
                  </a:lnTo>
                  <a:lnTo>
                    <a:pt x="7069963" y="3890137"/>
                  </a:lnTo>
                  <a:lnTo>
                    <a:pt x="7050913" y="3890137"/>
                  </a:lnTo>
                  <a:lnTo>
                    <a:pt x="7069963" y="3890137"/>
                  </a:lnTo>
                  <a:cubicBezTo>
                    <a:pt x="7069963" y="3927348"/>
                    <a:pt x="7039737" y="3957447"/>
                    <a:pt x="7002526" y="3957447"/>
                  </a:cubicBezTo>
                  <a:lnTo>
                    <a:pt x="7002526" y="3938397"/>
                  </a:lnTo>
                  <a:lnTo>
                    <a:pt x="7002526" y="3957447"/>
                  </a:lnTo>
                  <a:lnTo>
                    <a:pt x="67437" y="3957447"/>
                  </a:lnTo>
                  <a:lnTo>
                    <a:pt x="67437" y="3938397"/>
                  </a:lnTo>
                  <a:lnTo>
                    <a:pt x="67437" y="3957447"/>
                  </a:lnTo>
                  <a:cubicBezTo>
                    <a:pt x="30226" y="3957447"/>
                    <a:pt x="0" y="3927348"/>
                    <a:pt x="0" y="3890137"/>
                  </a:cubicBezTo>
                  <a:lnTo>
                    <a:pt x="0" y="67310"/>
                  </a:lnTo>
                  <a:lnTo>
                    <a:pt x="19050" y="67310"/>
                  </a:lnTo>
                  <a:lnTo>
                    <a:pt x="0" y="67310"/>
                  </a:lnTo>
                  <a:moveTo>
                    <a:pt x="38100" y="67310"/>
                  </a:moveTo>
                  <a:lnTo>
                    <a:pt x="38100" y="3890137"/>
                  </a:lnTo>
                  <a:lnTo>
                    <a:pt x="19050" y="3890137"/>
                  </a:lnTo>
                  <a:lnTo>
                    <a:pt x="38100" y="3890137"/>
                  </a:lnTo>
                  <a:cubicBezTo>
                    <a:pt x="38100" y="3906139"/>
                    <a:pt x="51181" y="3919347"/>
                    <a:pt x="67437" y="3919347"/>
                  </a:cubicBezTo>
                  <a:lnTo>
                    <a:pt x="7002526" y="3919347"/>
                  </a:lnTo>
                  <a:cubicBezTo>
                    <a:pt x="7018782" y="3919347"/>
                    <a:pt x="7031863" y="3906266"/>
                    <a:pt x="7031863" y="3890137"/>
                  </a:cubicBezTo>
                  <a:lnTo>
                    <a:pt x="7031863" y="67310"/>
                  </a:lnTo>
                  <a:cubicBezTo>
                    <a:pt x="7031863" y="51308"/>
                    <a:pt x="7018782" y="38100"/>
                    <a:pt x="7002526"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35" name="Group 35"/>
          <p:cNvGrpSpPr/>
          <p:nvPr/>
        </p:nvGrpSpPr>
        <p:grpSpPr>
          <a:xfrm>
            <a:off x="1020812" y="6233815"/>
            <a:ext cx="5216724" cy="723008"/>
            <a:chOff x="0" y="0"/>
            <a:chExt cx="6955632" cy="964010"/>
          </a:xfrm>
        </p:grpSpPr>
        <p:sp>
          <p:nvSpPr>
            <p:cNvPr id="36" name="Freeform 36"/>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37" name="TextBox 37"/>
          <p:cNvSpPr txBox="1"/>
          <p:nvPr/>
        </p:nvSpPr>
        <p:spPr>
          <a:xfrm>
            <a:off x="3448347" y="6426547"/>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4</a:t>
            </a:r>
          </a:p>
        </p:txBody>
      </p:sp>
      <p:sp>
        <p:nvSpPr>
          <p:cNvPr id="38" name="TextBox 38"/>
          <p:cNvSpPr txBox="1"/>
          <p:nvPr/>
        </p:nvSpPr>
        <p:spPr>
          <a:xfrm>
            <a:off x="1261765" y="7178725"/>
            <a:ext cx="4488507" cy="371897"/>
          </a:xfrm>
          <a:prstGeom prst="rect">
            <a:avLst/>
          </a:prstGeom>
        </p:spPr>
        <p:txBody>
          <a:bodyPr lIns="0" tIns="0" rIns="0" bIns="0" rtlCol="0" anchor="t">
            <a:spAutoFit/>
          </a:bodyPr>
          <a:lstStyle/>
          <a:p>
            <a:pPr algn="l">
              <a:lnSpc>
                <a:spcPts val="2937"/>
              </a:lnSpc>
            </a:pPr>
            <a:r>
              <a:rPr lang="en-US" sz="2312" b="1" dirty="0">
                <a:solidFill>
                  <a:srgbClr val="2B4150"/>
                </a:solidFill>
                <a:latin typeface="Museo Moderno Bold"/>
                <a:ea typeface="Museo Moderno Bold"/>
                <a:cs typeface="Museo Moderno Bold"/>
                <a:sym typeface="Museo Moderno Bold"/>
              </a:rPr>
              <a:t>Zone Occupancy &amp; Alerts</a:t>
            </a:r>
          </a:p>
        </p:txBody>
      </p:sp>
      <p:sp>
        <p:nvSpPr>
          <p:cNvPr id="39" name="TextBox 39"/>
          <p:cNvSpPr txBox="1"/>
          <p:nvPr/>
        </p:nvSpPr>
        <p:spPr>
          <a:xfrm>
            <a:off x="1261765" y="7642622"/>
            <a:ext cx="4734817" cy="1232595"/>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Track occupancy across various zones and trigger automated alerts based on predefined thresholds.</a:t>
            </a:r>
          </a:p>
        </p:txBody>
      </p:sp>
      <p:grpSp>
        <p:nvGrpSpPr>
          <p:cNvPr id="40" name="Group 40"/>
          <p:cNvGrpSpPr/>
          <p:nvPr/>
        </p:nvGrpSpPr>
        <p:grpSpPr>
          <a:xfrm>
            <a:off x="6492776" y="6190952"/>
            <a:ext cx="5302449" cy="2968079"/>
            <a:chOff x="0" y="0"/>
            <a:chExt cx="7069932" cy="3957438"/>
          </a:xfrm>
        </p:grpSpPr>
        <p:sp>
          <p:nvSpPr>
            <p:cNvPr id="41" name="Freeform 41"/>
            <p:cNvSpPr/>
            <p:nvPr/>
          </p:nvSpPr>
          <p:spPr>
            <a:xfrm>
              <a:off x="19050" y="19050"/>
              <a:ext cx="7031863" cy="3919347"/>
            </a:xfrm>
            <a:custGeom>
              <a:avLst/>
              <a:gdLst/>
              <a:ahLst/>
              <a:cxnLst/>
              <a:rect l="l" t="t" r="r" b="b"/>
              <a:pathLst>
                <a:path w="7031863" h="3919347">
                  <a:moveTo>
                    <a:pt x="0" y="48260"/>
                  </a:moveTo>
                  <a:cubicBezTo>
                    <a:pt x="0" y="21590"/>
                    <a:pt x="21717" y="0"/>
                    <a:pt x="48387" y="0"/>
                  </a:cubicBezTo>
                  <a:lnTo>
                    <a:pt x="6983476" y="0"/>
                  </a:lnTo>
                  <a:cubicBezTo>
                    <a:pt x="7010273" y="0"/>
                    <a:pt x="7031863" y="21590"/>
                    <a:pt x="7031863" y="48260"/>
                  </a:cubicBezTo>
                  <a:lnTo>
                    <a:pt x="7031863" y="3871087"/>
                  </a:lnTo>
                  <a:cubicBezTo>
                    <a:pt x="7031863" y="3897757"/>
                    <a:pt x="7010146" y="3919347"/>
                    <a:pt x="6983476" y="3919347"/>
                  </a:cubicBezTo>
                  <a:lnTo>
                    <a:pt x="48387" y="3919347"/>
                  </a:lnTo>
                  <a:cubicBezTo>
                    <a:pt x="21590" y="3919347"/>
                    <a:pt x="0" y="3897757"/>
                    <a:pt x="0" y="3871087"/>
                  </a:cubicBezTo>
                  <a:close/>
                </a:path>
              </a:pathLst>
            </a:custGeom>
            <a:solidFill>
              <a:srgbClr val="FFFCF5"/>
            </a:solidFill>
            <a:ln w="12700">
              <a:solidFill>
                <a:srgbClr val="000000"/>
              </a:solidFill>
            </a:ln>
          </p:spPr>
        </p:sp>
        <p:sp>
          <p:nvSpPr>
            <p:cNvPr id="42" name="Freeform 42"/>
            <p:cNvSpPr/>
            <p:nvPr/>
          </p:nvSpPr>
          <p:spPr>
            <a:xfrm>
              <a:off x="0" y="0"/>
              <a:ext cx="7069963" cy="3957447"/>
            </a:xfrm>
            <a:custGeom>
              <a:avLst/>
              <a:gdLst/>
              <a:ahLst/>
              <a:cxnLst/>
              <a:rect l="l" t="t" r="r" b="b"/>
              <a:pathLst>
                <a:path w="7069963" h="3957447">
                  <a:moveTo>
                    <a:pt x="0" y="67310"/>
                  </a:moveTo>
                  <a:cubicBezTo>
                    <a:pt x="0" y="30099"/>
                    <a:pt x="30226" y="0"/>
                    <a:pt x="67437" y="0"/>
                  </a:cubicBezTo>
                  <a:lnTo>
                    <a:pt x="7002526" y="0"/>
                  </a:lnTo>
                  <a:lnTo>
                    <a:pt x="7002526" y="19050"/>
                  </a:lnTo>
                  <a:lnTo>
                    <a:pt x="7002526" y="0"/>
                  </a:lnTo>
                  <a:cubicBezTo>
                    <a:pt x="7039737" y="0"/>
                    <a:pt x="7069963" y="30099"/>
                    <a:pt x="7069963" y="67310"/>
                  </a:cubicBezTo>
                  <a:lnTo>
                    <a:pt x="7050913" y="67310"/>
                  </a:lnTo>
                  <a:lnTo>
                    <a:pt x="7069963" y="67310"/>
                  </a:lnTo>
                  <a:lnTo>
                    <a:pt x="7069963" y="3890137"/>
                  </a:lnTo>
                  <a:lnTo>
                    <a:pt x="7050913" y="3890137"/>
                  </a:lnTo>
                  <a:lnTo>
                    <a:pt x="7069963" y="3890137"/>
                  </a:lnTo>
                  <a:cubicBezTo>
                    <a:pt x="7069963" y="3927348"/>
                    <a:pt x="7039737" y="3957447"/>
                    <a:pt x="7002526" y="3957447"/>
                  </a:cubicBezTo>
                  <a:lnTo>
                    <a:pt x="7002526" y="3938397"/>
                  </a:lnTo>
                  <a:lnTo>
                    <a:pt x="7002526" y="3957447"/>
                  </a:lnTo>
                  <a:lnTo>
                    <a:pt x="67437" y="3957447"/>
                  </a:lnTo>
                  <a:lnTo>
                    <a:pt x="67437" y="3938397"/>
                  </a:lnTo>
                  <a:lnTo>
                    <a:pt x="67437" y="3957447"/>
                  </a:lnTo>
                  <a:cubicBezTo>
                    <a:pt x="30226" y="3957447"/>
                    <a:pt x="0" y="3927348"/>
                    <a:pt x="0" y="3890137"/>
                  </a:cubicBezTo>
                  <a:lnTo>
                    <a:pt x="0" y="67310"/>
                  </a:lnTo>
                  <a:lnTo>
                    <a:pt x="19050" y="67310"/>
                  </a:lnTo>
                  <a:lnTo>
                    <a:pt x="0" y="67310"/>
                  </a:lnTo>
                  <a:moveTo>
                    <a:pt x="38100" y="67310"/>
                  </a:moveTo>
                  <a:lnTo>
                    <a:pt x="38100" y="3890137"/>
                  </a:lnTo>
                  <a:lnTo>
                    <a:pt x="19050" y="3890137"/>
                  </a:lnTo>
                  <a:lnTo>
                    <a:pt x="38100" y="3890137"/>
                  </a:lnTo>
                  <a:cubicBezTo>
                    <a:pt x="38100" y="3906139"/>
                    <a:pt x="51181" y="3919347"/>
                    <a:pt x="67437" y="3919347"/>
                  </a:cubicBezTo>
                  <a:lnTo>
                    <a:pt x="7002526" y="3919347"/>
                  </a:lnTo>
                  <a:cubicBezTo>
                    <a:pt x="7018782" y="3919347"/>
                    <a:pt x="7031863" y="3906266"/>
                    <a:pt x="7031863" y="3890137"/>
                  </a:cubicBezTo>
                  <a:lnTo>
                    <a:pt x="7031863" y="67310"/>
                  </a:lnTo>
                  <a:cubicBezTo>
                    <a:pt x="7031863" y="51308"/>
                    <a:pt x="7018782" y="38100"/>
                    <a:pt x="7002526" y="38100"/>
                  </a:cubicBezTo>
                  <a:lnTo>
                    <a:pt x="67437" y="38100"/>
                  </a:lnTo>
                  <a:lnTo>
                    <a:pt x="67437" y="19050"/>
                  </a:lnTo>
                  <a:lnTo>
                    <a:pt x="67437" y="38100"/>
                  </a:lnTo>
                  <a:cubicBezTo>
                    <a:pt x="51181" y="38100"/>
                    <a:pt x="38100" y="51181"/>
                    <a:pt x="38100" y="67310"/>
                  </a:cubicBezTo>
                  <a:close/>
                </a:path>
              </a:pathLst>
            </a:custGeom>
            <a:solidFill>
              <a:srgbClr val="D9D4C9"/>
            </a:solidFill>
            <a:ln w="12700">
              <a:solidFill>
                <a:srgbClr val="000000"/>
              </a:solidFill>
            </a:ln>
          </p:spPr>
        </p:sp>
      </p:grpSp>
      <p:grpSp>
        <p:nvGrpSpPr>
          <p:cNvPr id="43" name="Group 43"/>
          <p:cNvGrpSpPr/>
          <p:nvPr/>
        </p:nvGrpSpPr>
        <p:grpSpPr>
          <a:xfrm>
            <a:off x="6535639" y="6233815"/>
            <a:ext cx="5216724" cy="723008"/>
            <a:chOff x="0" y="0"/>
            <a:chExt cx="6955632" cy="964010"/>
          </a:xfrm>
        </p:grpSpPr>
        <p:sp>
          <p:nvSpPr>
            <p:cNvPr id="44" name="Freeform 44"/>
            <p:cNvSpPr/>
            <p:nvPr/>
          </p:nvSpPr>
          <p:spPr>
            <a:xfrm>
              <a:off x="0" y="0"/>
              <a:ext cx="6955790" cy="964057"/>
            </a:xfrm>
            <a:custGeom>
              <a:avLst/>
              <a:gdLst/>
              <a:ahLst/>
              <a:cxnLst/>
              <a:rect l="l" t="t" r="r" b="b"/>
              <a:pathLst>
                <a:path w="6955790" h="964057">
                  <a:moveTo>
                    <a:pt x="0" y="2540"/>
                  </a:moveTo>
                  <a:cubicBezTo>
                    <a:pt x="0" y="1143"/>
                    <a:pt x="1143" y="0"/>
                    <a:pt x="2540" y="0"/>
                  </a:cubicBezTo>
                  <a:lnTo>
                    <a:pt x="6953250" y="0"/>
                  </a:lnTo>
                  <a:cubicBezTo>
                    <a:pt x="6954647" y="0"/>
                    <a:pt x="6955790" y="1143"/>
                    <a:pt x="6955790" y="2540"/>
                  </a:cubicBezTo>
                  <a:lnTo>
                    <a:pt x="6955790" y="961517"/>
                  </a:lnTo>
                  <a:cubicBezTo>
                    <a:pt x="6955790" y="962914"/>
                    <a:pt x="6954647" y="964057"/>
                    <a:pt x="6953250" y="964057"/>
                  </a:cubicBezTo>
                  <a:lnTo>
                    <a:pt x="2540" y="964057"/>
                  </a:lnTo>
                  <a:cubicBezTo>
                    <a:pt x="1143" y="964057"/>
                    <a:pt x="0" y="962914"/>
                    <a:pt x="0" y="961517"/>
                  </a:cubicBezTo>
                  <a:close/>
                </a:path>
              </a:pathLst>
            </a:custGeom>
            <a:solidFill>
              <a:srgbClr val="F3EEE3"/>
            </a:solidFill>
            <a:ln w="12700">
              <a:solidFill>
                <a:srgbClr val="000000"/>
              </a:solidFill>
            </a:ln>
          </p:spPr>
        </p:sp>
      </p:grpSp>
      <p:sp>
        <p:nvSpPr>
          <p:cNvPr id="45" name="TextBox 45"/>
          <p:cNvSpPr txBox="1"/>
          <p:nvPr/>
        </p:nvSpPr>
        <p:spPr>
          <a:xfrm>
            <a:off x="8963174" y="6426547"/>
            <a:ext cx="361504" cy="394692"/>
          </a:xfrm>
          <a:prstGeom prst="rect">
            <a:avLst/>
          </a:prstGeom>
        </p:spPr>
        <p:txBody>
          <a:bodyPr lIns="0" tIns="0" rIns="0" bIns="0" rtlCol="0" anchor="t">
            <a:spAutoFit/>
          </a:bodyPr>
          <a:lstStyle/>
          <a:p>
            <a:pPr algn="l">
              <a:lnSpc>
                <a:spcPts val="2812"/>
              </a:lnSpc>
            </a:pPr>
            <a:r>
              <a:rPr lang="en-US" sz="2812" b="1">
                <a:solidFill>
                  <a:srgbClr val="2B4150"/>
                </a:solidFill>
                <a:latin typeface="Museo Moderno Medium"/>
                <a:ea typeface="Museo Moderno Medium"/>
                <a:cs typeface="Museo Moderno Medium"/>
                <a:sym typeface="Museo Moderno Medium"/>
              </a:rPr>
              <a:t>5</a:t>
            </a:r>
          </a:p>
        </p:txBody>
      </p:sp>
      <p:sp>
        <p:nvSpPr>
          <p:cNvPr id="46" name="TextBox 46"/>
          <p:cNvSpPr txBox="1"/>
          <p:nvPr/>
        </p:nvSpPr>
        <p:spPr>
          <a:xfrm>
            <a:off x="6776591" y="7178725"/>
            <a:ext cx="4197697" cy="395585"/>
          </a:xfrm>
          <a:prstGeom prst="rect">
            <a:avLst/>
          </a:prstGeom>
        </p:spPr>
        <p:txBody>
          <a:bodyPr lIns="0" tIns="0" rIns="0" bIns="0" rtlCol="0" anchor="t">
            <a:spAutoFit/>
          </a:bodyPr>
          <a:lstStyle/>
          <a:p>
            <a:pPr algn="l">
              <a:lnSpc>
                <a:spcPts val="2937"/>
              </a:lnSpc>
            </a:pPr>
            <a:r>
              <a:rPr lang="en-US" sz="2312" b="1">
                <a:solidFill>
                  <a:srgbClr val="2B4150"/>
                </a:solidFill>
                <a:latin typeface="Museo Moderno Bold"/>
                <a:ea typeface="Museo Moderno Bold"/>
                <a:cs typeface="Museo Moderno Bold"/>
                <a:sym typeface="Museo Moderno Bold"/>
              </a:rPr>
              <a:t>Low-Latency &amp; Secure Access</a:t>
            </a:r>
          </a:p>
        </p:txBody>
      </p:sp>
      <p:sp>
        <p:nvSpPr>
          <p:cNvPr id="47" name="TextBox 47"/>
          <p:cNvSpPr txBox="1"/>
          <p:nvPr/>
        </p:nvSpPr>
        <p:spPr>
          <a:xfrm>
            <a:off x="6776591" y="7642622"/>
            <a:ext cx="4734818" cy="847130"/>
          </a:xfrm>
          <a:prstGeom prst="rect">
            <a:avLst/>
          </a:prstGeom>
        </p:spPr>
        <p:txBody>
          <a:bodyPr lIns="0" tIns="0" rIns="0" bIns="0" rtlCol="0" anchor="t">
            <a:spAutoFit/>
          </a:bodyPr>
          <a:lstStyle/>
          <a:p>
            <a:pPr algn="l">
              <a:lnSpc>
                <a:spcPts val="3000"/>
              </a:lnSpc>
            </a:pPr>
            <a:r>
              <a:rPr lang="en-US" sz="1874">
                <a:solidFill>
                  <a:srgbClr val="2B4150"/>
                </a:solidFill>
                <a:latin typeface="Source Sans 3"/>
                <a:ea typeface="Source Sans 3"/>
                <a:cs typeface="Source Sans 3"/>
                <a:sym typeface="Source Sans 3"/>
              </a:rPr>
              <a:t>Ensure rapid data processing and secure, user-friendly access to the system.</a:t>
            </a:r>
          </a:p>
        </p:txBody>
      </p:sp>
      <p:pic>
        <p:nvPicPr>
          <p:cNvPr id="50" name="Picture 49" descr="A close up of a logo&#10;&#10;AI-generated content may be incorrect.">
            <a:extLst>
              <a:ext uri="{FF2B5EF4-FFF2-40B4-BE49-F238E27FC236}">
                <a16:creationId xmlns:a16="http://schemas.microsoft.com/office/drawing/2014/main" id="{4886723F-BE02-5031-752C-BFA6E0EA0F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42560"/>
            <a:ext cx="2218347" cy="6861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979140"/>
            <a:ext cx="11018639" cy="737295"/>
          </a:xfrm>
          <a:prstGeom prst="rect">
            <a:avLst/>
          </a:prstGeom>
        </p:spPr>
        <p:txBody>
          <a:bodyPr lIns="0" tIns="0" rIns="0" bIns="0" rtlCol="0" anchor="t">
            <a:spAutoFit/>
          </a:bodyPr>
          <a:lstStyle/>
          <a:p>
            <a:pPr algn="l">
              <a:lnSpc>
                <a:spcPts val="5562"/>
              </a:lnSpc>
            </a:pPr>
            <a:r>
              <a:rPr lang="en-US" sz="4437" b="1">
                <a:solidFill>
                  <a:srgbClr val="124E73"/>
                </a:solidFill>
                <a:latin typeface="Museo Moderno Bold"/>
                <a:ea typeface="Museo Moderno Bold"/>
                <a:cs typeface="Museo Moderno Bold"/>
                <a:sym typeface="Museo Moderno Bold"/>
              </a:rPr>
              <a:t>Technology Stack: Powering the System</a:t>
            </a:r>
          </a:p>
        </p:txBody>
      </p:sp>
      <p:sp>
        <p:nvSpPr>
          <p:cNvPr id="7" name="TextBox 7"/>
          <p:cNvSpPr txBox="1"/>
          <p:nvPr/>
        </p:nvSpPr>
        <p:spPr>
          <a:xfrm>
            <a:off x="992238" y="2476500"/>
            <a:ext cx="16303526" cy="439042"/>
          </a:xfrm>
          <a:prstGeom prst="rect">
            <a:avLst/>
          </a:prstGeom>
        </p:spPr>
        <p:txBody>
          <a:bodyPr lIns="0" tIns="0" rIns="0" bIns="0" rtlCol="0" anchor="t">
            <a:spAutoFit/>
          </a:bodyPr>
          <a:lstStyle/>
          <a:p>
            <a:pPr algn="l">
              <a:lnSpc>
                <a:spcPts val="2812"/>
              </a:lnSpc>
            </a:pPr>
            <a:r>
              <a:rPr lang="en-US" sz="1750" dirty="0">
                <a:solidFill>
                  <a:srgbClr val="2B4150"/>
                </a:solidFill>
                <a:latin typeface="Source Sans 3"/>
                <a:ea typeface="Source Sans 3"/>
                <a:cs typeface="Source Sans 3"/>
                <a:sym typeface="Source Sans 3"/>
              </a:rPr>
              <a:t>A diverse set of cutting-edge tools and libraries forms the backbone of our People Counting and Zone Management System, ensuring robustness, scalability, and efficiency.</a:t>
            </a:r>
          </a:p>
        </p:txBody>
      </p:sp>
      <p:grpSp>
        <p:nvGrpSpPr>
          <p:cNvPr id="8" name="Group 8"/>
          <p:cNvGrpSpPr>
            <a:grpSpLocks noChangeAspect="1"/>
          </p:cNvGrpSpPr>
          <p:nvPr/>
        </p:nvGrpSpPr>
        <p:grpSpPr>
          <a:xfrm>
            <a:off x="992238" y="3043089"/>
            <a:ext cx="552747" cy="552748"/>
            <a:chOff x="0" y="0"/>
            <a:chExt cx="736997" cy="736997"/>
          </a:xfrm>
        </p:grpSpPr>
        <p:sp>
          <p:nvSpPr>
            <p:cNvPr id="9" name="Freeform 9"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3"/>
              <a:stretch>
                <a:fillRect r="-2" b="-2"/>
              </a:stretch>
            </a:blipFill>
          </p:spPr>
        </p:sp>
      </p:grpSp>
      <p:sp>
        <p:nvSpPr>
          <p:cNvPr id="10" name="TextBox 10"/>
          <p:cNvSpPr txBox="1"/>
          <p:nvPr/>
        </p:nvSpPr>
        <p:spPr>
          <a:xfrm>
            <a:off x="992236" y="3868265"/>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Programming Core</a:t>
            </a:r>
          </a:p>
        </p:txBody>
      </p:sp>
      <p:sp>
        <p:nvSpPr>
          <p:cNvPr id="11" name="TextBox 11"/>
          <p:cNvSpPr txBox="1"/>
          <p:nvPr/>
        </p:nvSpPr>
        <p:spPr>
          <a:xfrm>
            <a:off x="992238" y="4355901"/>
            <a:ext cx="3660874" cy="1890415"/>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Python, Flask, HTML, CSS, JavaScript</a:t>
            </a:r>
            <a:r>
              <a:rPr lang="en-US" sz="1750" dirty="0">
                <a:solidFill>
                  <a:srgbClr val="2B4150"/>
                </a:solidFill>
                <a:latin typeface="Source Sans 3"/>
                <a:ea typeface="Source Sans 3"/>
                <a:cs typeface="Source Sans 3"/>
                <a:sym typeface="Source Sans 3"/>
              </a:rPr>
              <a:t>: The primary languages and framework for backend logic, web development, and interactive front-end experiences.</a:t>
            </a:r>
          </a:p>
        </p:txBody>
      </p:sp>
      <p:grpSp>
        <p:nvGrpSpPr>
          <p:cNvPr id="12" name="Group 12"/>
          <p:cNvGrpSpPr>
            <a:grpSpLocks noChangeAspect="1"/>
          </p:cNvGrpSpPr>
          <p:nvPr/>
        </p:nvGrpSpPr>
        <p:grpSpPr>
          <a:xfrm>
            <a:off x="5215979" y="3043089"/>
            <a:ext cx="552747" cy="552748"/>
            <a:chOff x="0" y="0"/>
            <a:chExt cx="736997" cy="736997"/>
          </a:xfrm>
        </p:grpSpPr>
        <p:sp>
          <p:nvSpPr>
            <p:cNvPr id="13" name="Freeform 13"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4"/>
              <a:stretch>
                <a:fillRect r="-2" b="-2"/>
              </a:stretch>
            </a:blipFill>
          </p:spPr>
        </p:sp>
      </p:grpSp>
      <p:sp>
        <p:nvSpPr>
          <p:cNvPr id="14" name="TextBox 14"/>
          <p:cNvSpPr txBox="1"/>
          <p:nvPr/>
        </p:nvSpPr>
        <p:spPr>
          <a:xfrm>
            <a:off x="5215979" y="3766246"/>
            <a:ext cx="3318421" cy="359073"/>
          </a:xfrm>
          <a:prstGeom prst="rect">
            <a:avLst/>
          </a:prstGeom>
        </p:spPr>
        <p:txBody>
          <a:bodyPr wrap="square" lIns="0" tIns="0" rIns="0" bIns="0" rtlCol="0" anchor="t">
            <a:spAutoFit/>
          </a:bodyPr>
          <a:lstStyle/>
          <a:p>
            <a:pPr algn="l">
              <a:lnSpc>
                <a:spcPts val="2750"/>
              </a:lnSpc>
            </a:pPr>
            <a:r>
              <a:rPr lang="en-US" sz="2187" b="1" dirty="0">
                <a:solidFill>
                  <a:srgbClr val="124E73"/>
                </a:solidFill>
                <a:latin typeface="Museo Moderno Bold"/>
                <a:ea typeface="Museo Moderno Bold"/>
                <a:cs typeface="Museo Moderno Bold"/>
                <a:sym typeface="Museo Moderno Bold"/>
              </a:rPr>
              <a:t>Computer Vision &amp; AI</a:t>
            </a:r>
          </a:p>
        </p:txBody>
      </p:sp>
      <p:sp>
        <p:nvSpPr>
          <p:cNvPr id="15" name="TextBox 15"/>
          <p:cNvSpPr txBox="1"/>
          <p:nvPr/>
        </p:nvSpPr>
        <p:spPr>
          <a:xfrm>
            <a:off x="5215979" y="4355901"/>
            <a:ext cx="3660874" cy="1527572"/>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OpenCV, YOLOv8, NumPy</a:t>
            </a:r>
            <a:r>
              <a:rPr lang="en-US" sz="1750" dirty="0">
                <a:solidFill>
                  <a:srgbClr val="2B4150"/>
                </a:solidFill>
                <a:latin typeface="Source Sans 3"/>
                <a:ea typeface="Source Sans 3"/>
                <a:cs typeface="Source Sans 3"/>
                <a:sym typeface="Source Sans 3"/>
              </a:rPr>
              <a:t>: Essential for real-time video processing, object detection, and numerical operations crucial for crowd analysis.</a:t>
            </a:r>
          </a:p>
        </p:txBody>
      </p:sp>
      <p:grpSp>
        <p:nvGrpSpPr>
          <p:cNvPr id="16" name="Group 16"/>
          <p:cNvGrpSpPr>
            <a:grpSpLocks noChangeAspect="1"/>
          </p:cNvGrpSpPr>
          <p:nvPr/>
        </p:nvGrpSpPr>
        <p:grpSpPr>
          <a:xfrm>
            <a:off x="9439721" y="3043089"/>
            <a:ext cx="552748" cy="552748"/>
            <a:chOff x="0" y="0"/>
            <a:chExt cx="736997" cy="736997"/>
          </a:xfrm>
        </p:grpSpPr>
        <p:sp>
          <p:nvSpPr>
            <p:cNvPr id="17" name="Freeform 17"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5"/>
              <a:stretch>
                <a:fillRect r="-2" b="-2"/>
              </a:stretch>
            </a:blipFill>
          </p:spPr>
        </p:sp>
      </p:grpSp>
      <p:sp>
        <p:nvSpPr>
          <p:cNvPr id="18" name="TextBox 18"/>
          <p:cNvSpPr txBox="1"/>
          <p:nvPr/>
        </p:nvSpPr>
        <p:spPr>
          <a:xfrm>
            <a:off x="9439721" y="3841402"/>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Data Management</a:t>
            </a:r>
          </a:p>
        </p:txBody>
      </p:sp>
      <p:sp>
        <p:nvSpPr>
          <p:cNvPr id="19" name="TextBox 19"/>
          <p:cNvSpPr txBox="1"/>
          <p:nvPr/>
        </p:nvSpPr>
        <p:spPr>
          <a:xfrm>
            <a:off x="9439721" y="4355901"/>
            <a:ext cx="3660874" cy="1527572"/>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MySQL, Pandas</a:t>
            </a:r>
            <a:r>
              <a:rPr lang="en-US" sz="1750" dirty="0">
                <a:solidFill>
                  <a:srgbClr val="2B4150"/>
                </a:solidFill>
                <a:latin typeface="Source Sans 3"/>
                <a:ea typeface="Source Sans 3"/>
                <a:cs typeface="Source Sans 3"/>
                <a:sym typeface="Source Sans 3"/>
              </a:rPr>
              <a:t>: Robust databases for storing system configurations and analytics data, complemented by Pandas for data manipulation.</a:t>
            </a:r>
          </a:p>
        </p:txBody>
      </p:sp>
      <p:grpSp>
        <p:nvGrpSpPr>
          <p:cNvPr id="20" name="Group 20"/>
          <p:cNvGrpSpPr>
            <a:grpSpLocks noChangeAspect="1"/>
          </p:cNvGrpSpPr>
          <p:nvPr/>
        </p:nvGrpSpPr>
        <p:grpSpPr>
          <a:xfrm>
            <a:off x="13663464" y="3043089"/>
            <a:ext cx="552748" cy="552748"/>
            <a:chOff x="0" y="0"/>
            <a:chExt cx="736997" cy="736997"/>
          </a:xfrm>
        </p:grpSpPr>
        <p:sp>
          <p:nvSpPr>
            <p:cNvPr id="21" name="Freeform 21"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6"/>
              <a:stretch>
                <a:fillRect r="-2" b="-2"/>
              </a:stretch>
            </a:blipFill>
          </p:spPr>
        </p:sp>
      </p:grpSp>
      <p:sp>
        <p:nvSpPr>
          <p:cNvPr id="22" name="TextBox 22"/>
          <p:cNvSpPr txBox="1"/>
          <p:nvPr/>
        </p:nvSpPr>
        <p:spPr>
          <a:xfrm>
            <a:off x="13663464" y="3841402"/>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Data Visualization</a:t>
            </a:r>
          </a:p>
        </p:txBody>
      </p:sp>
      <p:sp>
        <p:nvSpPr>
          <p:cNvPr id="23" name="TextBox 23"/>
          <p:cNvSpPr txBox="1"/>
          <p:nvPr/>
        </p:nvSpPr>
        <p:spPr>
          <a:xfrm>
            <a:off x="13663464" y="4355901"/>
            <a:ext cx="3660874" cy="1164729"/>
          </a:xfrm>
          <a:prstGeom prst="rect">
            <a:avLst/>
          </a:prstGeom>
        </p:spPr>
        <p:txBody>
          <a:bodyPr lIns="0" tIns="0" rIns="0" bIns="0" rtlCol="0" anchor="t">
            <a:spAutoFit/>
          </a:bodyPr>
          <a:lstStyle/>
          <a:p>
            <a:pPr algn="l">
              <a:lnSpc>
                <a:spcPts val="2812"/>
              </a:lnSpc>
            </a:pPr>
            <a:r>
              <a:rPr lang="en-US" sz="1750" b="1" dirty="0">
                <a:solidFill>
                  <a:srgbClr val="2B4150"/>
                </a:solidFill>
                <a:latin typeface="Source Sans 3 Bold"/>
                <a:ea typeface="Source Sans 3 Bold"/>
                <a:cs typeface="Source Sans 3 Bold"/>
                <a:sym typeface="Source Sans 3 Bold"/>
              </a:rPr>
              <a:t>Matplotlib</a:t>
            </a:r>
            <a:r>
              <a:rPr lang="en-US" sz="1750" dirty="0">
                <a:solidFill>
                  <a:srgbClr val="2B4150"/>
                </a:solidFill>
                <a:latin typeface="Source Sans 3"/>
                <a:ea typeface="Source Sans 3"/>
                <a:cs typeface="Source Sans 3"/>
                <a:sym typeface="Source Sans 3"/>
              </a:rPr>
              <a:t> helps us show data using line charts, bar charts, and trend graphs for clear visualization.</a:t>
            </a:r>
          </a:p>
        </p:txBody>
      </p:sp>
      <p:grpSp>
        <p:nvGrpSpPr>
          <p:cNvPr id="24" name="Group 24"/>
          <p:cNvGrpSpPr>
            <a:grpSpLocks noChangeAspect="1"/>
          </p:cNvGrpSpPr>
          <p:nvPr/>
        </p:nvGrpSpPr>
        <p:grpSpPr>
          <a:xfrm>
            <a:off x="992238" y="6960542"/>
            <a:ext cx="552747" cy="552747"/>
            <a:chOff x="0" y="0"/>
            <a:chExt cx="736997" cy="736997"/>
          </a:xfrm>
        </p:grpSpPr>
        <p:sp>
          <p:nvSpPr>
            <p:cNvPr id="25" name="Freeform 25"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7"/>
              <a:stretch>
                <a:fillRect r="-2" b="-2"/>
              </a:stretch>
            </a:blipFill>
          </p:spPr>
        </p:sp>
      </p:grpSp>
      <p:sp>
        <p:nvSpPr>
          <p:cNvPr id="26" name="TextBox 26"/>
          <p:cNvSpPr txBox="1"/>
          <p:nvPr/>
        </p:nvSpPr>
        <p:spPr>
          <a:xfrm>
            <a:off x="992238" y="7758856"/>
            <a:ext cx="3652986"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Development Environment</a:t>
            </a:r>
          </a:p>
        </p:txBody>
      </p:sp>
      <p:sp>
        <p:nvSpPr>
          <p:cNvPr id="27" name="TextBox 27"/>
          <p:cNvSpPr txBox="1"/>
          <p:nvPr/>
        </p:nvSpPr>
        <p:spPr>
          <a:xfrm>
            <a:off x="992238" y="8273355"/>
            <a:ext cx="7875091" cy="801886"/>
          </a:xfrm>
          <a:prstGeom prst="rect">
            <a:avLst/>
          </a:prstGeom>
        </p:spPr>
        <p:txBody>
          <a:bodyPr lIns="0" tIns="0" rIns="0" bIns="0" rtlCol="0" anchor="t">
            <a:spAutoFit/>
          </a:bodyPr>
          <a:lstStyle/>
          <a:p>
            <a:pPr algn="l">
              <a:lnSpc>
                <a:spcPts val="2812"/>
              </a:lnSpc>
            </a:pPr>
            <a:r>
              <a:rPr lang="en-US" sz="1750" b="1">
                <a:solidFill>
                  <a:srgbClr val="2B4150"/>
                </a:solidFill>
                <a:latin typeface="Source Sans 3 Bold"/>
                <a:ea typeface="Source Sans 3 Bold"/>
                <a:cs typeface="Source Sans 3 Bold"/>
                <a:sym typeface="Source Sans 3 Bold"/>
              </a:rPr>
              <a:t>VS Code</a:t>
            </a:r>
            <a:r>
              <a:rPr lang="en-US" sz="1750">
                <a:solidFill>
                  <a:srgbClr val="2B4150"/>
                </a:solidFill>
                <a:latin typeface="Source Sans 3"/>
                <a:ea typeface="Source Sans 3"/>
                <a:cs typeface="Source Sans 3"/>
                <a:sym typeface="Source Sans 3"/>
              </a:rPr>
              <a:t>: Our integrated development environment, providing a rich feature set for efficient coding and debugging.</a:t>
            </a:r>
          </a:p>
        </p:txBody>
      </p:sp>
      <p:grpSp>
        <p:nvGrpSpPr>
          <p:cNvPr id="28" name="Group 28"/>
          <p:cNvGrpSpPr>
            <a:grpSpLocks noChangeAspect="1"/>
          </p:cNvGrpSpPr>
          <p:nvPr/>
        </p:nvGrpSpPr>
        <p:grpSpPr>
          <a:xfrm>
            <a:off x="9430196" y="6960542"/>
            <a:ext cx="552747" cy="552747"/>
            <a:chOff x="0" y="0"/>
            <a:chExt cx="736997" cy="736997"/>
          </a:xfrm>
        </p:grpSpPr>
        <p:sp>
          <p:nvSpPr>
            <p:cNvPr id="29" name="Freeform 29" descr="preencoded.png"/>
            <p:cNvSpPr/>
            <p:nvPr/>
          </p:nvSpPr>
          <p:spPr>
            <a:xfrm>
              <a:off x="0" y="0"/>
              <a:ext cx="736981" cy="736981"/>
            </a:xfrm>
            <a:custGeom>
              <a:avLst/>
              <a:gdLst/>
              <a:ahLst/>
              <a:cxnLst/>
              <a:rect l="l" t="t" r="r" b="b"/>
              <a:pathLst>
                <a:path w="736981" h="736981">
                  <a:moveTo>
                    <a:pt x="0" y="0"/>
                  </a:moveTo>
                  <a:lnTo>
                    <a:pt x="736981" y="0"/>
                  </a:lnTo>
                  <a:lnTo>
                    <a:pt x="736981" y="736981"/>
                  </a:lnTo>
                  <a:lnTo>
                    <a:pt x="0" y="736981"/>
                  </a:lnTo>
                  <a:lnTo>
                    <a:pt x="0" y="0"/>
                  </a:lnTo>
                  <a:close/>
                </a:path>
              </a:pathLst>
            </a:custGeom>
            <a:blipFill>
              <a:blip r:embed="rId8"/>
              <a:stretch>
                <a:fillRect r="-2" b="-2"/>
              </a:stretch>
            </a:blipFill>
          </p:spPr>
        </p:sp>
      </p:grpSp>
      <p:sp>
        <p:nvSpPr>
          <p:cNvPr id="30" name="TextBox 30"/>
          <p:cNvSpPr txBox="1"/>
          <p:nvPr/>
        </p:nvSpPr>
        <p:spPr>
          <a:xfrm>
            <a:off x="9430196" y="7758856"/>
            <a:ext cx="2835325" cy="363885"/>
          </a:xfrm>
          <a:prstGeom prst="rect">
            <a:avLst/>
          </a:prstGeom>
        </p:spPr>
        <p:txBody>
          <a:bodyPr lIns="0" tIns="0" rIns="0" bIns="0" rtlCol="0" anchor="t">
            <a:spAutoFit/>
          </a:bodyPr>
          <a:lstStyle/>
          <a:p>
            <a:pPr algn="l">
              <a:lnSpc>
                <a:spcPts val="2750"/>
              </a:lnSpc>
            </a:pPr>
            <a:r>
              <a:rPr lang="en-US" sz="2187" b="1">
                <a:solidFill>
                  <a:srgbClr val="124E73"/>
                </a:solidFill>
                <a:latin typeface="Museo Moderno Bold"/>
                <a:ea typeface="Museo Moderno Bold"/>
                <a:cs typeface="Museo Moderno Bold"/>
                <a:sym typeface="Museo Moderno Bold"/>
              </a:rPr>
              <a:t>Security Protocols</a:t>
            </a:r>
          </a:p>
        </p:txBody>
      </p:sp>
      <p:sp>
        <p:nvSpPr>
          <p:cNvPr id="31" name="TextBox 31"/>
          <p:cNvSpPr txBox="1"/>
          <p:nvPr/>
        </p:nvSpPr>
        <p:spPr>
          <a:xfrm>
            <a:off x="9430196" y="8273355"/>
            <a:ext cx="7875091" cy="801886"/>
          </a:xfrm>
          <a:prstGeom prst="rect">
            <a:avLst/>
          </a:prstGeom>
        </p:spPr>
        <p:txBody>
          <a:bodyPr lIns="0" tIns="0" rIns="0" bIns="0" rtlCol="0" anchor="t">
            <a:spAutoFit/>
          </a:bodyPr>
          <a:lstStyle/>
          <a:p>
            <a:pPr algn="l">
              <a:lnSpc>
                <a:spcPts val="2812"/>
              </a:lnSpc>
            </a:pPr>
            <a:r>
              <a:rPr lang="en-US" sz="1750" b="1">
                <a:solidFill>
                  <a:srgbClr val="2B4150"/>
                </a:solidFill>
                <a:latin typeface="Source Sans 3 Bold"/>
                <a:ea typeface="Source Sans 3 Bold"/>
                <a:cs typeface="Source Sans 3 Bold"/>
                <a:sym typeface="Source Sans 3 Bold"/>
              </a:rPr>
              <a:t>JWT Authentication</a:t>
            </a:r>
            <a:r>
              <a:rPr lang="en-US" sz="1750">
                <a:solidFill>
                  <a:srgbClr val="2B4150"/>
                </a:solidFill>
                <a:latin typeface="Source Sans 3"/>
                <a:ea typeface="Source Sans 3"/>
                <a:cs typeface="Source Sans 3"/>
                <a:sym typeface="Source Sans 3"/>
              </a:rPr>
              <a:t>: Implementing JSON Web Tokens for secure and stateless user authentication, safeguarding access to the system.</a:t>
            </a:r>
          </a:p>
        </p:txBody>
      </p:sp>
      <p:pic>
        <p:nvPicPr>
          <p:cNvPr id="32" name="Picture 31" descr="A close up of a logo&#10;&#10;AI-generated content may be incorrect.">
            <a:extLst>
              <a:ext uri="{FF2B5EF4-FFF2-40B4-BE49-F238E27FC236}">
                <a16:creationId xmlns:a16="http://schemas.microsoft.com/office/drawing/2014/main" id="{299EF8B3-D8F6-46BD-F814-106A29BD9C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774799"/>
            <a:ext cx="11212563" cy="737295"/>
          </a:xfrm>
          <a:prstGeom prst="rect">
            <a:avLst/>
          </a:prstGeom>
        </p:spPr>
        <p:txBody>
          <a:bodyPr lIns="0" tIns="0" rIns="0" bIns="0" rtlCol="0" anchor="t">
            <a:spAutoFit/>
          </a:bodyPr>
          <a:lstStyle/>
          <a:p>
            <a:pPr algn="l">
              <a:lnSpc>
                <a:spcPts val="5562"/>
              </a:lnSpc>
            </a:pPr>
            <a:r>
              <a:rPr lang="en-US" sz="4437" b="1">
                <a:solidFill>
                  <a:srgbClr val="124E73"/>
                </a:solidFill>
                <a:latin typeface="Museo Moderno Bold"/>
                <a:ea typeface="Museo Moderno Bold"/>
                <a:cs typeface="Museo Moderno Bold"/>
                <a:sym typeface="Museo Moderno Bold"/>
              </a:rPr>
              <a:t>Milestone 1: Establishing the Foundation</a:t>
            </a:r>
          </a:p>
        </p:txBody>
      </p:sp>
      <p:sp>
        <p:nvSpPr>
          <p:cNvPr id="7" name="TextBox 7"/>
          <p:cNvSpPr txBox="1"/>
          <p:nvPr/>
        </p:nvSpPr>
        <p:spPr>
          <a:xfrm>
            <a:off x="992238" y="2189857"/>
            <a:ext cx="16303526" cy="439043"/>
          </a:xfrm>
          <a:prstGeom prst="rect">
            <a:avLst/>
          </a:prstGeom>
        </p:spPr>
        <p:txBody>
          <a:bodyPr lIns="0" tIns="0" rIns="0" bIns="0" rtlCol="0" anchor="t">
            <a:spAutoFit/>
          </a:bodyPr>
          <a:lstStyle/>
          <a:p>
            <a:pPr algn="l">
              <a:lnSpc>
                <a:spcPts val="2812"/>
              </a:lnSpc>
            </a:pPr>
            <a:r>
              <a:rPr lang="en-US" sz="1750" dirty="0">
                <a:solidFill>
                  <a:srgbClr val="2B4150"/>
                </a:solidFill>
                <a:latin typeface="Source Sans 3"/>
                <a:ea typeface="Source Sans 3"/>
                <a:cs typeface="Source Sans 3"/>
                <a:sym typeface="Source Sans 3"/>
              </a:rPr>
              <a:t>The initial phase focused on building the core user authentication and system interface, creating a secure and accessible platform for subsequent developments.</a:t>
            </a:r>
          </a:p>
        </p:txBody>
      </p:sp>
      <p:grpSp>
        <p:nvGrpSpPr>
          <p:cNvPr id="8" name="Group 8"/>
          <p:cNvGrpSpPr/>
          <p:nvPr/>
        </p:nvGrpSpPr>
        <p:grpSpPr>
          <a:xfrm>
            <a:off x="4915495" y="2838747"/>
            <a:ext cx="28575" cy="6389637"/>
            <a:chOff x="0" y="0"/>
            <a:chExt cx="38100" cy="8519517"/>
          </a:xfrm>
        </p:grpSpPr>
        <p:sp>
          <p:nvSpPr>
            <p:cNvPr id="9" name="Freeform 9"/>
            <p:cNvSpPr/>
            <p:nvPr/>
          </p:nvSpPr>
          <p:spPr>
            <a:xfrm>
              <a:off x="0" y="0"/>
              <a:ext cx="38100" cy="8519541"/>
            </a:xfrm>
            <a:custGeom>
              <a:avLst/>
              <a:gdLst/>
              <a:ahLst/>
              <a:cxnLst/>
              <a:rect l="l" t="t" r="r" b="b"/>
              <a:pathLst>
                <a:path w="38100" h="8519541">
                  <a:moveTo>
                    <a:pt x="0" y="19050"/>
                  </a:moveTo>
                  <a:cubicBezTo>
                    <a:pt x="0" y="8509"/>
                    <a:pt x="8509" y="0"/>
                    <a:pt x="19050" y="0"/>
                  </a:cubicBezTo>
                  <a:cubicBezTo>
                    <a:pt x="29591" y="0"/>
                    <a:pt x="38100" y="8509"/>
                    <a:pt x="38100" y="19050"/>
                  </a:cubicBezTo>
                  <a:lnTo>
                    <a:pt x="38100" y="8500491"/>
                  </a:lnTo>
                  <a:cubicBezTo>
                    <a:pt x="38100" y="8511032"/>
                    <a:pt x="29591" y="8519541"/>
                    <a:pt x="19050" y="8519541"/>
                  </a:cubicBezTo>
                  <a:cubicBezTo>
                    <a:pt x="8509" y="8519541"/>
                    <a:pt x="0" y="8511032"/>
                    <a:pt x="0" y="8500491"/>
                  </a:cubicBezTo>
                  <a:close/>
                </a:path>
              </a:pathLst>
            </a:custGeom>
            <a:solidFill>
              <a:srgbClr val="D9D4C9"/>
            </a:solidFill>
            <a:ln w="12700">
              <a:solidFill>
                <a:srgbClr val="000000"/>
              </a:solidFill>
            </a:ln>
          </p:spPr>
        </p:sp>
      </p:grpSp>
      <p:grpSp>
        <p:nvGrpSpPr>
          <p:cNvPr id="10" name="Group 10"/>
          <p:cNvGrpSpPr/>
          <p:nvPr/>
        </p:nvGrpSpPr>
        <p:grpSpPr>
          <a:xfrm>
            <a:off x="4022750" y="3079551"/>
            <a:ext cx="680442" cy="28575"/>
            <a:chOff x="0" y="0"/>
            <a:chExt cx="907257" cy="38100"/>
          </a:xfrm>
        </p:grpSpPr>
        <p:sp>
          <p:nvSpPr>
            <p:cNvPr id="11" name="Freeform 11"/>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12" name="Group 12"/>
          <p:cNvGrpSpPr/>
          <p:nvPr/>
        </p:nvGrpSpPr>
        <p:grpSpPr>
          <a:xfrm>
            <a:off x="4674618" y="2838747"/>
            <a:ext cx="510331" cy="510331"/>
            <a:chOff x="0" y="0"/>
            <a:chExt cx="680442" cy="680442"/>
          </a:xfrm>
        </p:grpSpPr>
        <p:sp>
          <p:nvSpPr>
            <p:cNvPr id="13" name="Freeform 13"/>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14" name="TextBox 14"/>
          <p:cNvSpPr txBox="1"/>
          <p:nvPr/>
        </p:nvSpPr>
        <p:spPr>
          <a:xfrm>
            <a:off x="4759598" y="2928863"/>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1</a:t>
            </a:r>
          </a:p>
        </p:txBody>
      </p:sp>
      <p:sp>
        <p:nvSpPr>
          <p:cNvPr id="15" name="TextBox 15"/>
          <p:cNvSpPr txBox="1"/>
          <p:nvPr/>
        </p:nvSpPr>
        <p:spPr>
          <a:xfrm>
            <a:off x="992238" y="2907060"/>
            <a:ext cx="2803475" cy="363885"/>
          </a:xfrm>
          <a:prstGeom prst="rect">
            <a:avLst/>
          </a:prstGeom>
        </p:spPr>
        <p:txBody>
          <a:bodyPr lIns="0" tIns="0" rIns="0" bIns="0" rtlCol="0" anchor="t">
            <a:spAutoFit/>
          </a:bodyPr>
          <a:lstStyle/>
          <a:p>
            <a:pPr algn="r">
              <a:lnSpc>
                <a:spcPts val="2750"/>
              </a:lnSpc>
            </a:pPr>
            <a:r>
              <a:rPr lang="en-US" sz="2187" b="1">
                <a:solidFill>
                  <a:srgbClr val="2B4150"/>
                </a:solidFill>
                <a:latin typeface="Museo Moderno Bold"/>
                <a:ea typeface="Museo Moderno Bold"/>
                <a:cs typeface="Museo Moderno Bold"/>
                <a:sym typeface="Museo Moderno Bold"/>
              </a:rPr>
              <a:t>User Authentication</a:t>
            </a:r>
          </a:p>
        </p:txBody>
      </p:sp>
      <p:sp>
        <p:nvSpPr>
          <p:cNvPr id="16" name="TextBox 16"/>
          <p:cNvSpPr txBox="1"/>
          <p:nvPr/>
        </p:nvSpPr>
        <p:spPr>
          <a:xfrm>
            <a:off x="992238" y="3421559"/>
            <a:ext cx="2803475" cy="1164729"/>
          </a:xfrm>
          <a:prstGeom prst="rect">
            <a:avLst/>
          </a:prstGeom>
        </p:spPr>
        <p:txBody>
          <a:bodyPr lIns="0" tIns="0" rIns="0" bIns="0" rtlCol="0" anchor="t">
            <a:spAutoFit/>
          </a:bodyPr>
          <a:lstStyle/>
          <a:p>
            <a:pPr algn="r">
              <a:lnSpc>
                <a:spcPts val="2812"/>
              </a:lnSpc>
            </a:pPr>
            <a:r>
              <a:rPr lang="en-US" sz="1750">
                <a:solidFill>
                  <a:srgbClr val="2B4150"/>
                </a:solidFill>
                <a:latin typeface="Source Sans 3"/>
                <a:ea typeface="Source Sans 3"/>
                <a:cs typeface="Source Sans 3"/>
                <a:sym typeface="Source Sans 3"/>
              </a:rPr>
              <a:t>Implemented </a:t>
            </a:r>
            <a:r>
              <a:rPr lang="en-US" sz="1750" b="1">
                <a:solidFill>
                  <a:srgbClr val="2B4150"/>
                </a:solidFill>
                <a:latin typeface="Source Sans 3 Bold"/>
                <a:ea typeface="Source Sans 3 Bold"/>
                <a:cs typeface="Source Sans 3 Bold"/>
                <a:sym typeface="Source Sans 3 Bold"/>
              </a:rPr>
              <a:t>Login and Registration</a:t>
            </a:r>
            <a:r>
              <a:rPr lang="en-US" sz="1750">
                <a:solidFill>
                  <a:srgbClr val="2B4150"/>
                </a:solidFill>
                <a:latin typeface="Source Sans 3"/>
                <a:ea typeface="Source Sans 3"/>
                <a:cs typeface="Source Sans 3"/>
                <a:sym typeface="Source Sans 3"/>
              </a:rPr>
              <a:t> functionalities, ensuring secure access.</a:t>
            </a:r>
          </a:p>
        </p:txBody>
      </p:sp>
      <p:grpSp>
        <p:nvGrpSpPr>
          <p:cNvPr id="17" name="Group 17"/>
          <p:cNvGrpSpPr/>
          <p:nvPr/>
        </p:nvGrpSpPr>
        <p:grpSpPr>
          <a:xfrm>
            <a:off x="5156374" y="4440436"/>
            <a:ext cx="680442" cy="28575"/>
            <a:chOff x="0" y="0"/>
            <a:chExt cx="907257" cy="38100"/>
          </a:xfrm>
        </p:grpSpPr>
        <p:sp>
          <p:nvSpPr>
            <p:cNvPr id="18" name="Freeform 18"/>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19" name="Group 19"/>
          <p:cNvGrpSpPr/>
          <p:nvPr/>
        </p:nvGrpSpPr>
        <p:grpSpPr>
          <a:xfrm>
            <a:off x="4674618" y="4199632"/>
            <a:ext cx="510331" cy="510331"/>
            <a:chOff x="0" y="0"/>
            <a:chExt cx="680442" cy="680442"/>
          </a:xfrm>
        </p:grpSpPr>
        <p:sp>
          <p:nvSpPr>
            <p:cNvPr id="20" name="Freeform 20"/>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21" name="TextBox 21"/>
          <p:cNvSpPr txBox="1"/>
          <p:nvPr/>
        </p:nvSpPr>
        <p:spPr>
          <a:xfrm>
            <a:off x="4759598" y="4289747"/>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2</a:t>
            </a:r>
          </a:p>
        </p:txBody>
      </p:sp>
      <p:sp>
        <p:nvSpPr>
          <p:cNvPr id="22" name="TextBox 22"/>
          <p:cNvSpPr txBox="1"/>
          <p:nvPr/>
        </p:nvSpPr>
        <p:spPr>
          <a:xfrm>
            <a:off x="6063854" y="4267944"/>
            <a:ext cx="2803475" cy="718245"/>
          </a:xfrm>
          <a:prstGeom prst="rect">
            <a:avLst/>
          </a:prstGeom>
        </p:spPr>
        <p:txBody>
          <a:bodyPr lIns="0" tIns="0" rIns="0" bIns="0" rtlCol="0" anchor="t">
            <a:spAutoFit/>
          </a:bodyPr>
          <a:lstStyle/>
          <a:p>
            <a:pPr algn="l">
              <a:lnSpc>
                <a:spcPts val="2750"/>
              </a:lnSpc>
            </a:pPr>
            <a:r>
              <a:rPr lang="en-US" sz="2187" b="1">
                <a:solidFill>
                  <a:srgbClr val="2B4150"/>
                </a:solidFill>
                <a:latin typeface="Museo Moderno Bold"/>
                <a:ea typeface="Museo Moderno Bold"/>
                <a:cs typeface="Museo Moderno Bold"/>
                <a:sym typeface="Museo Moderno Bold"/>
              </a:rPr>
              <a:t>Flask &amp; Database Integration</a:t>
            </a:r>
          </a:p>
        </p:txBody>
      </p:sp>
      <p:sp>
        <p:nvSpPr>
          <p:cNvPr id="23" name="TextBox 23"/>
          <p:cNvSpPr txBox="1"/>
          <p:nvPr/>
        </p:nvSpPr>
        <p:spPr>
          <a:xfrm>
            <a:off x="6063854" y="5136802"/>
            <a:ext cx="2803475" cy="1527572"/>
          </a:xfrm>
          <a:prstGeom prst="rect">
            <a:avLst/>
          </a:prstGeom>
        </p:spPr>
        <p:txBody>
          <a:bodyPr lIns="0" tIns="0" rIns="0" bIns="0" rtlCol="0" anchor="t">
            <a:spAutoFit/>
          </a:bodyPr>
          <a:lstStyle/>
          <a:p>
            <a:pPr algn="l">
              <a:lnSpc>
                <a:spcPts val="2812"/>
              </a:lnSpc>
            </a:pPr>
            <a:r>
              <a:rPr lang="en-US" sz="1750">
                <a:solidFill>
                  <a:srgbClr val="2B4150"/>
                </a:solidFill>
                <a:latin typeface="Source Sans 3"/>
                <a:ea typeface="Source Sans 3"/>
                <a:cs typeface="Source Sans 3"/>
                <a:sym typeface="Source Sans 3"/>
              </a:rPr>
              <a:t>Developed the UI using a </a:t>
            </a:r>
            <a:r>
              <a:rPr lang="en-US" sz="1750" b="1">
                <a:solidFill>
                  <a:srgbClr val="2B4150"/>
                </a:solidFill>
                <a:latin typeface="Source Sans 3 Bold"/>
                <a:ea typeface="Source Sans 3 Bold"/>
                <a:cs typeface="Source Sans 3 Bold"/>
                <a:sym typeface="Source Sans 3 Bold"/>
              </a:rPr>
              <a:t>Flask backend</a:t>
            </a:r>
            <a:r>
              <a:rPr lang="en-US" sz="1750">
                <a:solidFill>
                  <a:srgbClr val="2B4150"/>
                </a:solidFill>
                <a:latin typeface="Source Sans 3"/>
                <a:ea typeface="Source Sans 3"/>
                <a:cs typeface="Source Sans 3"/>
                <a:sym typeface="Source Sans 3"/>
              </a:rPr>
              <a:t> seamlessly connected to a chosen database.</a:t>
            </a:r>
          </a:p>
        </p:txBody>
      </p:sp>
      <p:grpSp>
        <p:nvGrpSpPr>
          <p:cNvPr id="24" name="Group 24"/>
          <p:cNvGrpSpPr/>
          <p:nvPr/>
        </p:nvGrpSpPr>
        <p:grpSpPr>
          <a:xfrm>
            <a:off x="4022750" y="5899548"/>
            <a:ext cx="680442" cy="28575"/>
            <a:chOff x="0" y="0"/>
            <a:chExt cx="907257" cy="38100"/>
          </a:xfrm>
        </p:grpSpPr>
        <p:sp>
          <p:nvSpPr>
            <p:cNvPr id="25" name="Freeform 25"/>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26" name="Group 26"/>
          <p:cNvGrpSpPr/>
          <p:nvPr/>
        </p:nvGrpSpPr>
        <p:grpSpPr>
          <a:xfrm>
            <a:off x="4674618" y="5658742"/>
            <a:ext cx="510331" cy="510331"/>
            <a:chOff x="0" y="0"/>
            <a:chExt cx="680442" cy="680442"/>
          </a:xfrm>
        </p:grpSpPr>
        <p:sp>
          <p:nvSpPr>
            <p:cNvPr id="27" name="Freeform 27"/>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28" name="TextBox 28"/>
          <p:cNvSpPr txBox="1"/>
          <p:nvPr/>
        </p:nvSpPr>
        <p:spPr>
          <a:xfrm>
            <a:off x="4759598" y="5748859"/>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3</a:t>
            </a:r>
          </a:p>
        </p:txBody>
      </p:sp>
      <p:sp>
        <p:nvSpPr>
          <p:cNvPr id="29" name="TextBox 29"/>
          <p:cNvSpPr txBox="1"/>
          <p:nvPr/>
        </p:nvSpPr>
        <p:spPr>
          <a:xfrm>
            <a:off x="992238" y="5727055"/>
            <a:ext cx="2803475" cy="363885"/>
          </a:xfrm>
          <a:prstGeom prst="rect">
            <a:avLst/>
          </a:prstGeom>
        </p:spPr>
        <p:txBody>
          <a:bodyPr lIns="0" tIns="0" rIns="0" bIns="0" rtlCol="0" anchor="t">
            <a:spAutoFit/>
          </a:bodyPr>
          <a:lstStyle/>
          <a:p>
            <a:pPr algn="r">
              <a:lnSpc>
                <a:spcPts val="2750"/>
              </a:lnSpc>
            </a:pPr>
            <a:r>
              <a:rPr lang="en-US" sz="2187" b="1">
                <a:solidFill>
                  <a:srgbClr val="2B4150"/>
                </a:solidFill>
                <a:latin typeface="Museo Moderno Bold"/>
                <a:ea typeface="Museo Moderno Bold"/>
                <a:cs typeface="Museo Moderno Bold"/>
                <a:sym typeface="Museo Moderno Bold"/>
              </a:rPr>
              <a:t>JWT Security</a:t>
            </a:r>
          </a:p>
        </p:txBody>
      </p:sp>
      <p:sp>
        <p:nvSpPr>
          <p:cNvPr id="30" name="TextBox 30"/>
          <p:cNvSpPr txBox="1"/>
          <p:nvPr/>
        </p:nvSpPr>
        <p:spPr>
          <a:xfrm>
            <a:off x="992238" y="6241554"/>
            <a:ext cx="2803475" cy="1527572"/>
          </a:xfrm>
          <a:prstGeom prst="rect">
            <a:avLst/>
          </a:prstGeom>
        </p:spPr>
        <p:txBody>
          <a:bodyPr lIns="0" tIns="0" rIns="0" bIns="0" rtlCol="0" anchor="t">
            <a:spAutoFit/>
          </a:bodyPr>
          <a:lstStyle/>
          <a:p>
            <a:pPr algn="r">
              <a:lnSpc>
                <a:spcPts val="2812"/>
              </a:lnSpc>
            </a:pPr>
            <a:r>
              <a:rPr lang="en-US" sz="1750">
                <a:solidFill>
                  <a:srgbClr val="2B4150"/>
                </a:solidFill>
                <a:latin typeface="Source Sans 3"/>
                <a:ea typeface="Source Sans 3"/>
                <a:cs typeface="Source Sans 3"/>
                <a:sym typeface="Source Sans 3"/>
              </a:rPr>
              <a:t>Integrated </a:t>
            </a:r>
            <a:r>
              <a:rPr lang="en-US" sz="1750" b="1">
                <a:solidFill>
                  <a:srgbClr val="2B4150"/>
                </a:solidFill>
                <a:latin typeface="Source Sans 3 Bold"/>
                <a:ea typeface="Source Sans 3 Bold"/>
                <a:cs typeface="Source Sans 3 Bold"/>
                <a:sym typeface="Source Sans 3 Bold"/>
              </a:rPr>
              <a:t>JSON Web Token (JWT)</a:t>
            </a:r>
            <a:r>
              <a:rPr lang="en-US" sz="1750">
                <a:solidFill>
                  <a:srgbClr val="2B4150"/>
                </a:solidFill>
                <a:latin typeface="Source Sans 3"/>
                <a:ea typeface="Source Sans 3"/>
                <a:cs typeface="Source Sans 3"/>
                <a:sym typeface="Source Sans 3"/>
              </a:rPr>
              <a:t> for robust and stateless user authentication, enhancing system security.</a:t>
            </a:r>
          </a:p>
        </p:txBody>
      </p:sp>
      <p:grpSp>
        <p:nvGrpSpPr>
          <p:cNvPr id="31" name="Group 31"/>
          <p:cNvGrpSpPr/>
          <p:nvPr/>
        </p:nvGrpSpPr>
        <p:grpSpPr>
          <a:xfrm>
            <a:off x="5156374" y="7358806"/>
            <a:ext cx="680442" cy="28575"/>
            <a:chOff x="0" y="0"/>
            <a:chExt cx="907257" cy="38100"/>
          </a:xfrm>
        </p:grpSpPr>
        <p:sp>
          <p:nvSpPr>
            <p:cNvPr id="32" name="Freeform 32"/>
            <p:cNvSpPr/>
            <p:nvPr/>
          </p:nvSpPr>
          <p:spPr>
            <a:xfrm>
              <a:off x="0" y="0"/>
              <a:ext cx="907288" cy="38100"/>
            </a:xfrm>
            <a:custGeom>
              <a:avLst/>
              <a:gdLst/>
              <a:ahLst/>
              <a:cxnLst/>
              <a:rect l="l" t="t" r="r" b="b"/>
              <a:pathLst>
                <a:path w="907288" h="38100">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D9D4C9"/>
            </a:solidFill>
            <a:ln w="12700">
              <a:solidFill>
                <a:srgbClr val="000000"/>
              </a:solidFill>
            </a:ln>
          </p:spPr>
        </p:sp>
      </p:grpSp>
      <p:grpSp>
        <p:nvGrpSpPr>
          <p:cNvPr id="33" name="Group 33"/>
          <p:cNvGrpSpPr/>
          <p:nvPr/>
        </p:nvGrpSpPr>
        <p:grpSpPr>
          <a:xfrm>
            <a:off x="4674618" y="7118002"/>
            <a:ext cx="510331" cy="510331"/>
            <a:chOff x="0" y="0"/>
            <a:chExt cx="680442" cy="680442"/>
          </a:xfrm>
        </p:grpSpPr>
        <p:sp>
          <p:nvSpPr>
            <p:cNvPr id="34" name="Freeform 34"/>
            <p:cNvSpPr/>
            <p:nvPr/>
          </p:nvSpPr>
          <p:spPr>
            <a:xfrm>
              <a:off x="0" y="0"/>
              <a:ext cx="680466" cy="680466"/>
            </a:xfrm>
            <a:custGeom>
              <a:avLst/>
              <a:gdLst/>
              <a:ahLst/>
              <a:cxnLst/>
              <a:rect l="l" t="t" r="r" b="b"/>
              <a:pathLst>
                <a:path w="680466" h="680466">
                  <a:moveTo>
                    <a:pt x="0" y="45339"/>
                  </a:moveTo>
                  <a:cubicBezTo>
                    <a:pt x="0" y="20320"/>
                    <a:pt x="20320" y="0"/>
                    <a:pt x="45339" y="0"/>
                  </a:cubicBezTo>
                  <a:lnTo>
                    <a:pt x="635127" y="0"/>
                  </a:lnTo>
                  <a:cubicBezTo>
                    <a:pt x="660146" y="0"/>
                    <a:pt x="680466" y="20320"/>
                    <a:pt x="680466" y="45339"/>
                  </a:cubicBezTo>
                  <a:lnTo>
                    <a:pt x="680466" y="635127"/>
                  </a:lnTo>
                  <a:cubicBezTo>
                    <a:pt x="680466" y="660146"/>
                    <a:pt x="660146" y="680466"/>
                    <a:pt x="635127" y="680466"/>
                  </a:cubicBezTo>
                  <a:lnTo>
                    <a:pt x="45339" y="680466"/>
                  </a:lnTo>
                  <a:cubicBezTo>
                    <a:pt x="20320" y="680466"/>
                    <a:pt x="0" y="660146"/>
                    <a:pt x="0" y="635127"/>
                  </a:cubicBezTo>
                  <a:close/>
                </a:path>
              </a:pathLst>
            </a:custGeom>
            <a:solidFill>
              <a:srgbClr val="F3EEE3"/>
            </a:solidFill>
            <a:ln w="12700">
              <a:solidFill>
                <a:srgbClr val="000000"/>
              </a:solidFill>
            </a:ln>
          </p:spPr>
        </p:sp>
      </p:grpSp>
      <p:sp>
        <p:nvSpPr>
          <p:cNvPr id="35" name="TextBox 35"/>
          <p:cNvSpPr txBox="1"/>
          <p:nvPr/>
        </p:nvSpPr>
        <p:spPr>
          <a:xfrm>
            <a:off x="4759598" y="7208119"/>
            <a:ext cx="340221" cy="377578"/>
          </a:xfrm>
          <a:prstGeom prst="rect">
            <a:avLst/>
          </a:prstGeom>
        </p:spPr>
        <p:txBody>
          <a:bodyPr lIns="0" tIns="0" rIns="0" bIns="0" rtlCol="0" anchor="t">
            <a:spAutoFit/>
          </a:bodyPr>
          <a:lstStyle/>
          <a:p>
            <a:pPr algn="ctr">
              <a:lnSpc>
                <a:spcPts val="2625"/>
              </a:lnSpc>
            </a:pPr>
            <a:r>
              <a:rPr lang="en-US" sz="2625" b="1">
                <a:solidFill>
                  <a:srgbClr val="2B4150"/>
                </a:solidFill>
                <a:latin typeface="Museo Moderno Medium"/>
                <a:ea typeface="Museo Moderno Medium"/>
                <a:cs typeface="Museo Moderno Medium"/>
                <a:sym typeface="Museo Moderno Medium"/>
              </a:rPr>
              <a:t>4</a:t>
            </a:r>
          </a:p>
        </p:txBody>
      </p:sp>
      <p:sp>
        <p:nvSpPr>
          <p:cNvPr id="36" name="TextBox 36"/>
          <p:cNvSpPr txBox="1"/>
          <p:nvPr/>
        </p:nvSpPr>
        <p:spPr>
          <a:xfrm>
            <a:off x="6063854" y="7186315"/>
            <a:ext cx="2803475" cy="363885"/>
          </a:xfrm>
          <a:prstGeom prst="rect">
            <a:avLst/>
          </a:prstGeom>
        </p:spPr>
        <p:txBody>
          <a:bodyPr lIns="0" tIns="0" rIns="0" bIns="0" rtlCol="0" anchor="t">
            <a:spAutoFit/>
          </a:bodyPr>
          <a:lstStyle/>
          <a:p>
            <a:pPr algn="l">
              <a:lnSpc>
                <a:spcPts val="2750"/>
              </a:lnSpc>
            </a:pPr>
            <a:r>
              <a:rPr lang="en-US" sz="2187" b="1">
                <a:solidFill>
                  <a:srgbClr val="2B4150"/>
                </a:solidFill>
                <a:latin typeface="Museo Moderno Bold"/>
                <a:ea typeface="Museo Moderno Bold"/>
                <a:cs typeface="Museo Moderno Bold"/>
                <a:sym typeface="Museo Moderno Bold"/>
              </a:rPr>
              <a:t>Intuitive Dashboard</a:t>
            </a:r>
          </a:p>
        </p:txBody>
      </p:sp>
      <p:sp>
        <p:nvSpPr>
          <p:cNvPr id="37" name="TextBox 37"/>
          <p:cNvSpPr txBox="1"/>
          <p:nvPr/>
        </p:nvSpPr>
        <p:spPr>
          <a:xfrm>
            <a:off x="6063854" y="7700814"/>
            <a:ext cx="2803475" cy="1527572"/>
          </a:xfrm>
          <a:prstGeom prst="rect">
            <a:avLst/>
          </a:prstGeom>
        </p:spPr>
        <p:txBody>
          <a:bodyPr lIns="0" tIns="0" rIns="0" bIns="0" rtlCol="0" anchor="t">
            <a:spAutoFit/>
          </a:bodyPr>
          <a:lstStyle/>
          <a:p>
            <a:pPr algn="l">
              <a:lnSpc>
                <a:spcPts val="2812"/>
              </a:lnSpc>
            </a:pPr>
            <a:r>
              <a:rPr lang="en-US" sz="1750">
                <a:solidFill>
                  <a:srgbClr val="2B4150"/>
                </a:solidFill>
                <a:latin typeface="Source Sans 3"/>
                <a:ea typeface="Source Sans 3"/>
                <a:cs typeface="Source Sans 3"/>
                <a:sym typeface="Source Sans 3"/>
              </a:rPr>
              <a:t>Designed a clear </a:t>
            </a:r>
            <a:r>
              <a:rPr lang="en-US" sz="1750" b="1">
                <a:solidFill>
                  <a:srgbClr val="2B4150"/>
                </a:solidFill>
                <a:latin typeface="Source Sans 3 Bold"/>
                <a:ea typeface="Source Sans 3 Bold"/>
                <a:cs typeface="Source Sans 3 Bold"/>
                <a:sym typeface="Source Sans 3 Bold"/>
              </a:rPr>
              <a:t>sidebar navigation</a:t>
            </a:r>
            <a:r>
              <a:rPr lang="en-US" sz="1750">
                <a:solidFill>
                  <a:srgbClr val="2B4150"/>
                </a:solidFill>
                <a:latin typeface="Source Sans 3"/>
                <a:ea typeface="Source Sans 3"/>
                <a:cs typeface="Source Sans 3"/>
                <a:sym typeface="Source Sans 3"/>
              </a:rPr>
              <a:t> including Home, Profile, and Logout options for easy user experience.</a:t>
            </a:r>
          </a:p>
        </p:txBody>
      </p:sp>
      <p:grpSp>
        <p:nvGrpSpPr>
          <p:cNvPr id="38" name="Group 38"/>
          <p:cNvGrpSpPr>
            <a:grpSpLocks noChangeAspect="1"/>
          </p:cNvGrpSpPr>
          <p:nvPr/>
        </p:nvGrpSpPr>
        <p:grpSpPr>
          <a:xfrm>
            <a:off x="9430196" y="2838747"/>
            <a:ext cx="6300044" cy="6300044"/>
            <a:chOff x="0" y="0"/>
            <a:chExt cx="8400058" cy="8400058"/>
          </a:xfrm>
        </p:grpSpPr>
        <p:sp>
          <p:nvSpPr>
            <p:cNvPr id="39" name="Freeform 39" descr="preencoded.png"/>
            <p:cNvSpPr/>
            <p:nvPr/>
          </p:nvSpPr>
          <p:spPr>
            <a:xfrm>
              <a:off x="0" y="0"/>
              <a:ext cx="8400034" cy="8400034"/>
            </a:xfrm>
            <a:custGeom>
              <a:avLst/>
              <a:gdLst/>
              <a:ahLst/>
              <a:cxnLst/>
              <a:rect l="l" t="t" r="r" b="b"/>
              <a:pathLst>
                <a:path w="8400034" h="8400034">
                  <a:moveTo>
                    <a:pt x="0" y="0"/>
                  </a:moveTo>
                  <a:lnTo>
                    <a:pt x="8400034" y="0"/>
                  </a:lnTo>
                  <a:lnTo>
                    <a:pt x="8400034" y="8400034"/>
                  </a:lnTo>
                  <a:lnTo>
                    <a:pt x="0" y="8400034"/>
                  </a:lnTo>
                  <a:lnTo>
                    <a:pt x="0" y="0"/>
                  </a:lnTo>
                  <a:close/>
                </a:path>
              </a:pathLst>
            </a:custGeom>
            <a:blipFill>
              <a:blip r:embed="rId3"/>
              <a:stretch>
                <a:fillRect/>
              </a:stretch>
            </a:blipFill>
          </p:spPr>
        </p:sp>
      </p:grpSp>
      <p:pic>
        <p:nvPicPr>
          <p:cNvPr id="40" name="Picture 39" descr="A close up of a logo&#10;&#10;AI-generated content may be incorrect.">
            <a:extLst>
              <a:ext uri="{FF2B5EF4-FFF2-40B4-BE49-F238E27FC236}">
                <a16:creationId xmlns:a16="http://schemas.microsoft.com/office/drawing/2014/main" id="{958C53CA-D22D-2F67-4D02-81D50EC1A7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14300"/>
            <a:ext cx="2218347" cy="686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2461469"/>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Medium"/>
                <a:ea typeface="Museo Moderno Medium"/>
                <a:cs typeface="Museo Moderno Medium"/>
                <a:sym typeface="Museo Moderno Medium"/>
              </a:rPr>
              <a:t>Milestone 1:</a:t>
            </a:r>
          </a:p>
        </p:txBody>
      </p:sp>
      <p:grpSp>
        <p:nvGrpSpPr>
          <p:cNvPr id="7" name="Group 7"/>
          <p:cNvGrpSpPr>
            <a:grpSpLocks noChangeAspect="1"/>
          </p:cNvGrpSpPr>
          <p:nvPr/>
        </p:nvGrpSpPr>
        <p:grpSpPr>
          <a:xfrm>
            <a:off x="1001762" y="4125515"/>
            <a:ext cx="4069110" cy="3402360"/>
            <a:chOff x="0" y="0"/>
            <a:chExt cx="5425480" cy="4536480"/>
          </a:xfrm>
        </p:grpSpPr>
        <p:sp>
          <p:nvSpPr>
            <p:cNvPr id="8" name="Freeform 8" descr="preencoded.png"/>
            <p:cNvSpPr/>
            <p:nvPr/>
          </p:nvSpPr>
          <p:spPr>
            <a:xfrm>
              <a:off x="0" y="0"/>
              <a:ext cx="5425440" cy="4536440"/>
            </a:xfrm>
            <a:custGeom>
              <a:avLst/>
              <a:gdLst/>
              <a:ahLst/>
              <a:cxnLst/>
              <a:rect l="l" t="t" r="r" b="b"/>
              <a:pathLst>
                <a:path w="5425440" h="4536440">
                  <a:moveTo>
                    <a:pt x="0" y="0"/>
                  </a:moveTo>
                  <a:lnTo>
                    <a:pt x="5425440" y="0"/>
                  </a:lnTo>
                  <a:lnTo>
                    <a:pt x="5425440" y="4536440"/>
                  </a:lnTo>
                  <a:lnTo>
                    <a:pt x="0" y="4536440"/>
                  </a:lnTo>
                  <a:lnTo>
                    <a:pt x="0" y="0"/>
                  </a:lnTo>
                  <a:close/>
                </a:path>
              </a:pathLst>
            </a:custGeom>
            <a:blipFill>
              <a:blip r:embed="rId3"/>
              <a:stretch>
                <a:fillRect l="-4" r="-5"/>
              </a:stretch>
            </a:blipFill>
          </p:spPr>
        </p:sp>
      </p:grpSp>
      <p:grpSp>
        <p:nvGrpSpPr>
          <p:cNvPr id="9" name="Group 9"/>
          <p:cNvGrpSpPr>
            <a:grpSpLocks noChangeAspect="1"/>
          </p:cNvGrpSpPr>
          <p:nvPr/>
        </p:nvGrpSpPr>
        <p:grpSpPr>
          <a:xfrm>
            <a:off x="5297686" y="4125515"/>
            <a:ext cx="4128641" cy="3402360"/>
            <a:chOff x="0" y="0"/>
            <a:chExt cx="5504855" cy="4536480"/>
          </a:xfrm>
        </p:grpSpPr>
        <p:sp>
          <p:nvSpPr>
            <p:cNvPr id="10" name="Freeform 10" descr="preencoded.png"/>
            <p:cNvSpPr/>
            <p:nvPr/>
          </p:nvSpPr>
          <p:spPr>
            <a:xfrm>
              <a:off x="0" y="0"/>
              <a:ext cx="5504815" cy="4536440"/>
            </a:xfrm>
            <a:custGeom>
              <a:avLst/>
              <a:gdLst/>
              <a:ahLst/>
              <a:cxnLst/>
              <a:rect l="l" t="t" r="r" b="b"/>
              <a:pathLst>
                <a:path w="5504815" h="4536440">
                  <a:moveTo>
                    <a:pt x="0" y="0"/>
                  </a:moveTo>
                  <a:lnTo>
                    <a:pt x="5504815" y="0"/>
                  </a:lnTo>
                  <a:lnTo>
                    <a:pt x="5504815" y="4536440"/>
                  </a:lnTo>
                  <a:lnTo>
                    <a:pt x="0" y="4536440"/>
                  </a:lnTo>
                  <a:lnTo>
                    <a:pt x="0" y="0"/>
                  </a:lnTo>
                  <a:close/>
                </a:path>
              </a:pathLst>
            </a:custGeom>
            <a:blipFill>
              <a:blip r:embed="rId4"/>
              <a:stretch>
                <a:fillRect t="-23" b="-24"/>
              </a:stretch>
            </a:blipFill>
          </p:spPr>
        </p:sp>
      </p:grpSp>
      <p:grpSp>
        <p:nvGrpSpPr>
          <p:cNvPr id="11" name="Group 11"/>
          <p:cNvGrpSpPr>
            <a:grpSpLocks noChangeAspect="1"/>
          </p:cNvGrpSpPr>
          <p:nvPr/>
        </p:nvGrpSpPr>
        <p:grpSpPr>
          <a:xfrm>
            <a:off x="9653141" y="4125515"/>
            <a:ext cx="7632947" cy="3402360"/>
            <a:chOff x="0" y="0"/>
            <a:chExt cx="10177263" cy="4536480"/>
          </a:xfrm>
        </p:grpSpPr>
        <p:sp>
          <p:nvSpPr>
            <p:cNvPr id="12" name="Freeform 12" descr="preencoded.png"/>
            <p:cNvSpPr/>
            <p:nvPr/>
          </p:nvSpPr>
          <p:spPr>
            <a:xfrm>
              <a:off x="0" y="0"/>
              <a:ext cx="10177272" cy="4536440"/>
            </a:xfrm>
            <a:custGeom>
              <a:avLst/>
              <a:gdLst/>
              <a:ahLst/>
              <a:cxnLst/>
              <a:rect l="l" t="t" r="r" b="b"/>
              <a:pathLst>
                <a:path w="10177272" h="4536440">
                  <a:moveTo>
                    <a:pt x="0" y="0"/>
                  </a:moveTo>
                  <a:lnTo>
                    <a:pt x="10177272" y="0"/>
                  </a:lnTo>
                  <a:lnTo>
                    <a:pt x="10177272" y="4536440"/>
                  </a:lnTo>
                  <a:lnTo>
                    <a:pt x="0" y="4536440"/>
                  </a:lnTo>
                  <a:lnTo>
                    <a:pt x="0" y="0"/>
                  </a:lnTo>
                  <a:close/>
                </a:path>
              </a:pathLst>
            </a:custGeom>
            <a:blipFill>
              <a:blip r:embed="rId5"/>
              <a:stretch>
                <a:fillRect l="-6" r="-5"/>
              </a:stretch>
            </a:blipFill>
          </p:spPr>
        </p:sp>
      </p:grpSp>
      <p:pic>
        <p:nvPicPr>
          <p:cNvPr id="13" name="Picture 12" descr="A close up of a logo&#10;&#10;AI-generated content may be incorrect.">
            <a:extLst>
              <a:ext uri="{FF2B5EF4-FFF2-40B4-BE49-F238E27FC236}">
                <a16:creationId xmlns:a16="http://schemas.microsoft.com/office/drawing/2014/main" id="{6C8D4A16-65A2-E7D1-2A73-83DAC36B8B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sp>
        <p:nvSpPr>
          <p:cNvPr id="6" name="TextBox 6"/>
          <p:cNvSpPr txBox="1"/>
          <p:nvPr/>
        </p:nvSpPr>
        <p:spPr>
          <a:xfrm>
            <a:off x="992238" y="1777901"/>
            <a:ext cx="7088237" cy="914549"/>
          </a:xfrm>
          <a:prstGeom prst="rect">
            <a:avLst/>
          </a:prstGeom>
        </p:spPr>
        <p:txBody>
          <a:bodyPr lIns="0" tIns="0" rIns="0" bIns="0" rtlCol="0" anchor="t">
            <a:spAutoFit/>
          </a:bodyPr>
          <a:lstStyle/>
          <a:p>
            <a:pPr algn="l">
              <a:lnSpc>
                <a:spcPts val="6937"/>
              </a:lnSpc>
            </a:pPr>
            <a:r>
              <a:rPr lang="en-US" sz="5562" b="1">
                <a:solidFill>
                  <a:srgbClr val="124E73"/>
                </a:solidFill>
                <a:latin typeface="Museo Moderno Bold"/>
                <a:ea typeface="Museo Moderno Bold"/>
                <a:cs typeface="Museo Moderno Bold"/>
                <a:sym typeface="Museo Moderno Bold"/>
              </a:rPr>
              <a:t>Milestone</a:t>
            </a:r>
            <a:r>
              <a:rPr lang="en-US" sz="5562" b="1">
                <a:solidFill>
                  <a:srgbClr val="124E73"/>
                </a:solidFill>
                <a:latin typeface="Museo Moderno Medium"/>
                <a:ea typeface="Museo Moderno Medium"/>
                <a:cs typeface="Museo Moderno Medium"/>
                <a:sym typeface="Museo Moderno Medium"/>
              </a:rPr>
              <a:t> </a:t>
            </a:r>
            <a:r>
              <a:rPr lang="en-US" sz="5562" b="1">
                <a:solidFill>
                  <a:srgbClr val="124E73"/>
                </a:solidFill>
                <a:latin typeface="Museo Moderno Bold"/>
                <a:ea typeface="Museo Moderno Bold"/>
                <a:cs typeface="Museo Moderno Bold"/>
                <a:sym typeface="Museo Moderno Bold"/>
              </a:rPr>
              <a:t>1</a:t>
            </a:r>
            <a:r>
              <a:rPr lang="en-US" sz="5562" b="1">
                <a:solidFill>
                  <a:srgbClr val="124E73"/>
                </a:solidFill>
                <a:latin typeface="Museo Moderno Medium"/>
                <a:ea typeface="Museo Moderno Medium"/>
                <a:cs typeface="Museo Moderno Medium"/>
                <a:sym typeface="Museo Moderno Medium"/>
              </a:rPr>
              <a:t>:</a:t>
            </a:r>
          </a:p>
        </p:txBody>
      </p:sp>
      <p:sp>
        <p:nvSpPr>
          <p:cNvPr id="7" name="TextBox 7"/>
          <p:cNvSpPr txBox="1"/>
          <p:nvPr/>
        </p:nvSpPr>
        <p:spPr>
          <a:xfrm>
            <a:off x="992238" y="2777281"/>
            <a:ext cx="6755606" cy="737295"/>
          </a:xfrm>
          <a:prstGeom prst="rect">
            <a:avLst/>
          </a:prstGeom>
        </p:spPr>
        <p:txBody>
          <a:bodyPr lIns="0" tIns="0" rIns="0" bIns="0" rtlCol="0" anchor="t">
            <a:spAutoFit/>
          </a:bodyPr>
          <a:lstStyle/>
          <a:p>
            <a:pPr algn="l">
              <a:lnSpc>
                <a:spcPts val="5562"/>
              </a:lnSpc>
            </a:pPr>
            <a:r>
              <a:rPr lang="en-US" sz="4437" b="1">
                <a:solidFill>
                  <a:srgbClr val="124E73"/>
                </a:solidFill>
                <a:latin typeface="Museo Moderno Bold"/>
                <a:ea typeface="Museo Moderno Bold"/>
                <a:cs typeface="Museo Moderno Bold"/>
                <a:sym typeface="Museo Moderno Bold"/>
              </a:rPr>
              <a:t>About JWT secure token:</a:t>
            </a:r>
          </a:p>
        </p:txBody>
      </p:sp>
      <p:sp>
        <p:nvSpPr>
          <p:cNvPr id="8" name="TextBox 8"/>
          <p:cNvSpPr txBox="1"/>
          <p:nvPr/>
        </p:nvSpPr>
        <p:spPr>
          <a:xfrm>
            <a:off x="1020771" y="4533900"/>
            <a:ext cx="7805886" cy="2807494"/>
          </a:xfrm>
          <a:prstGeom prst="rect">
            <a:avLst/>
          </a:prstGeom>
        </p:spPr>
        <p:txBody>
          <a:bodyPr lIns="0" tIns="0" rIns="0" bIns="0" rtlCol="0" anchor="t">
            <a:spAutoFit/>
          </a:bodyPr>
          <a:lstStyle/>
          <a:p>
            <a:pPr algn="l">
              <a:lnSpc>
                <a:spcPts val="3562"/>
              </a:lnSpc>
            </a:pPr>
            <a:r>
              <a:rPr lang="en-US" sz="2187" dirty="0">
                <a:solidFill>
                  <a:srgbClr val="2B4150"/>
                </a:solidFill>
                <a:latin typeface="Source Sans 3"/>
                <a:ea typeface="Source Sans 3"/>
                <a:cs typeface="Source Sans 3"/>
                <a:sym typeface="Source Sans 3"/>
              </a:rPr>
              <a:t>JWT works by packaging user data into a JSON payload, combining it with a header, and then encoding both using Base64. This encoded data is then secured with a cryptographic signature using a secret key. Once generated, the token carries all authentication information by itself, making it tamper-proof and allowing the server to verify the user without storing session data.</a:t>
            </a:r>
          </a:p>
        </p:txBody>
      </p:sp>
      <p:grpSp>
        <p:nvGrpSpPr>
          <p:cNvPr id="9" name="Group 9"/>
          <p:cNvGrpSpPr>
            <a:grpSpLocks noChangeAspect="1"/>
          </p:cNvGrpSpPr>
          <p:nvPr/>
        </p:nvGrpSpPr>
        <p:grpSpPr>
          <a:xfrm>
            <a:off x="9499401" y="4258716"/>
            <a:ext cx="7805886" cy="3902869"/>
            <a:chOff x="0" y="0"/>
            <a:chExt cx="10407848" cy="5203825"/>
          </a:xfrm>
        </p:grpSpPr>
        <p:sp>
          <p:nvSpPr>
            <p:cNvPr id="10" name="Freeform 10" descr="preencoded.png"/>
            <p:cNvSpPr/>
            <p:nvPr/>
          </p:nvSpPr>
          <p:spPr>
            <a:xfrm>
              <a:off x="0" y="0"/>
              <a:ext cx="10407904" cy="5203825"/>
            </a:xfrm>
            <a:custGeom>
              <a:avLst/>
              <a:gdLst/>
              <a:ahLst/>
              <a:cxnLst/>
              <a:rect l="l" t="t" r="r" b="b"/>
              <a:pathLst>
                <a:path w="10407904" h="5203825">
                  <a:moveTo>
                    <a:pt x="0" y="0"/>
                  </a:moveTo>
                  <a:lnTo>
                    <a:pt x="10407904" y="0"/>
                  </a:lnTo>
                  <a:lnTo>
                    <a:pt x="10407904" y="5203825"/>
                  </a:lnTo>
                  <a:lnTo>
                    <a:pt x="0" y="5203825"/>
                  </a:lnTo>
                  <a:lnTo>
                    <a:pt x="0" y="0"/>
                  </a:lnTo>
                  <a:close/>
                </a:path>
              </a:pathLst>
            </a:custGeom>
            <a:blipFill>
              <a:blip r:embed="rId3"/>
              <a:stretch>
                <a:fillRect/>
              </a:stretch>
            </a:blipFill>
          </p:spPr>
        </p:sp>
      </p:grpSp>
      <p:pic>
        <p:nvPicPr>
          <p:cNvPr id="11" name="Picture 10" descr="A close up of a logo&#10;&#10;AI-generated content may be incorrect.">
            <a:extLst>
              <a:ext uri="{FF2B5EF4-FFF2-40B4-BE49-F238E27FC236}">
                <a16:creationId xmlns:a16="http://schemas.microsoft.com/office/drawing/2014/main" id="{F79B82D2-EF9A-4813-9E03-AD87AE6802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0738C"/>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5"/>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14400" y="1096715"/>
            <a:ext cx="9575081" cy="525785"/>
          </a:xfrm>
          <a:prstGeom prst="rect">
            <a:avLst/>
          </a:prstGeom>
        </p:spPr>
        <p:txBody>
          <a:bodyPr wrap="square" lIns="0" tIns="0" rIns="0" bIns="0" rtlCol="0" anchor="t">
            <a:spAutoFit/>
          </a:bodyPr>
          <a:lstStyle/>
          <a:p>
            <a:pPr algn="l">
              <a:lnSpc>
                <a:spcPts val="4125"/>
              </a:lnSpc>
            </a:pPr>
            <a:r>
              <a:rPr lang="en-US" sz="3312" b="1" dirty="0">
                <a:solidFill>
                  <a:srgbClr val="124E73"/>
                </a:solidFill>
                <a:latin typeface="Museo Moderno Bold"/>
                <a:ea typeface="Museo Moderno Bold"/>
                <a:cs typeface="Museo Moderno Bold"/>
                <a:sym typeface="Museo Moderno Bold"/>
              </a:rPr>
              <a:t>Milestone 2: Vision and Detection Capabilities</a:t>
            </a:r>
          </a:p>
        </p:txBody>
      </p:sp>
      <p:sp>
        <p:nvSpPr>
          <p:cNvPr id="11" name="TextBox 11"/>
          <p:cNvSpPr txBox="1"/>
          <p:nvPr/>
        </p:nvSpPr>
        <p:spPr>
          <a:xfrm>
            <a:off x="862881" y="1899730"/>
            <a:ext cx="9601200" cy="538609"/>
          </a:xfrm>
          <a:prstGeom prst="rect">
            <a:avLst/>
          </a:prstGeom>
        </p:spPr>
        <p:txBody>
          <a:bodyPr lIns="0" tIns="0" rIns="0" bIns="0" rtlCol="0" anchor="t">
            <a:spAutoFit/>
          </a:bodyPr>
          <a:lstStyle/>
          <a:p>
            <a:pPr algn="l">
              <a:lnSpc>
                <a:spcPts val="2125"/>
              </a:lnSpc>
            </a:pPr>
            <a:r>
              <a:rPr lang="en-US" sz="1600" dirty="0">
                <a:solidFill>
                  <a:srgbClr val="2B4150"/>
                </a:solidFill>
                <a:latin typeface="Source Sans 3"/>
                <a:ea typeface="Source Sans 3"/>
                <a:cs typeface="Source Sans 3"/>
                <a:sym typeface="Source Sans 3"/>
              </a:rPr>
              <a:t>This milestone brought the core computer vision capabilities online, enabling the system to detect and track individuals through various input modes, a crucial step for accurate crowd monitoring.</a:t>
            </a:r>
          </a:p>
        </p:txBody>
      </p:sp>
      <p:grpSp>
        <p:nvGrpSpPr>
          <p:cNvPr id="12" name="Group 12"/>
          <p:cNvGrpSpPr/>
          <p:nvPr/>
        </p:nvGrpSpPr>
        <p:grpSpPr>
          <a:xfrm>
            <a:off x="914400" y="2889945"/>
            <a:ext cx="9601200" cy="1251942"/>
            <a:chOff x="0" y="0"/>
            <a:chExt cx="12801600" cy="1669257"/>
          </a:xfrm>
        </p:grpSpPr>
        <p:sp>
          <p:nvSpPr>
            <p:cNvPr id="13" name="Freeform 13"/>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14" name="Group 14"/>
          <p:cNvGrpSpPr/>
          <p:nvPr/>
        </p:nvGrpSpPr>
        <p:grpSpPr>
          <a:xfrm>
            <a:off x="914400" y="2870895"/>
            <a:ext cx="9601200" cy="76200"/>
            <a:chOff x="0" y="0"/>
            <a:chExt cx="12801600" cy="101600"/>
          </a:xfrm>
        </p:grpSpPr>
        <p:sp>
          <p:nvSpPr>
            <p:cNvPr id="15" name="Freeform 15"/>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16" name="Group 16"/>
          <p:cNvGrpSpPr/>
          <p:nvPr/>
        </p:nvGrpSpPr>
        <p:grpSpPr>
          <a:xfrm>
            <a:off x="5460281" y="2635300"/>
            <a:ext cx="509439" cy="509439"/>
            <a:chOff x="0" y="0"/>
            <a:chExt cx="679252" cy="679252"/>
          </a:xfrm>
        </p:grpSpPr>
        <p:sp>
          <p:nvSpPr>
            <p:cNvPr id="17" name="Freeform 17"/>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sp>
        <p:nvSpPr>
          <p:cNvPr id="18" name="Freeform 18" descr="preencoded.png"/>
          <p:cNvSpPr/>
          <p:nvPr/>
        </p:nvSpPr>
        <p:spPr>
          <a:xfrm>
            <a:off x="5613127" y="2788146"/>
            <a:ext cx="203746" cy="203746"/>
          </a:xfrm>
          <a:custGeom>
            <a:avLst/>
            <a:gdLst/>
            <a:ahLst/>
            <a:cxnLst/>
            <a:rect l="l" t="t" r="r" b="b"/>
            <a:pathLst>
              <a:path w="203746" h="203746">
                <a:moveTo>
                  <a:pt x="0" y="0"/>
                </a:moveTo>
                <a:lnTo>
                  <a:pt x="203747" y="0"/>
                </a:lnTo>
                <a:lnTo>
                  <a:pt x="203747" y="203747"/>
                </a:lnTo>
                <a:lnTo>
                  <a:pt x="0" y="203747"/>
                </a:lnTo>
                <a:lnTo>
                  <a:pt x="0" y="0"/>
                </a:lnTo>
                <a:close/>
              </a:path>
            </a:pathLst>
          </a:custGeom>
          <a:blipFill>
            <a:blip r:embed="rId6">
              <a:extLst>
                <a:ext uri="{96DAC541-7B7A-43D3-8B79-37D633B846F1}">
                  <asvg:svgBlip xmlns:asvg="http://schemas.microsoft.com/office/drawing/2016/SVG/main" r:embed="rId7"/>
                </a:ext>
              </a:extLst>
            </a:blip>
            <a:stretch>
              <a:fillRect t="-15909" b="-15909"/>
            </a:stretch>
          </a:blipFill>
        </p:spPr>
      </p:sp>
      <p:sp>
        <p:nvSpPr>
          <p:cNvPr id="19" name="TextBox 19"/>
          <p:cNvSpPr txBox="1"/>
          <p:nvPr/>
        </p:nvSpPr>
        <p:spPr>
          <a:xfrm>
            <a:off x="1103261" y="3207245"/>
            <a:ext cx="2575769" cy="372369"/>
          </a:xfrm>
          <a:prstGeom prst="rect">
            <a:avLst/>
          </a:prstGeom>
        </p:spPr>
        <p:txBody>
          <a:bodyPr lIns="0" tIns="0" rIns="0" bIns="0" rtlCol="0" anchor="t">
            <a:spAutoFit/>
          </a:bodyPr>
          <a:lstStyle/>
          <a:p>
            <a:pPr algn="l">
              <a:lnSpc>
                <a:spcPts val="2062"/>
              </a:lnSpc>
            </a:pPr>
            <a:r>
              <a:rPr lang="en-US" sz="2000" b="1">
                <a:solidFill>
                  <a:srgbClr val="2B4150"/>
                </a:solidFill>
                <a:latin typeface="Museo Moderno Bold"/>
                <a:ea typeface="Museo Moderno Bold"/>
                <a:cs typeface="Museo Moderno Bold"/>
                <a:sym typeface="Museo Moderno Bold"/>
              </a:rPr>
              <a:t>YOLOv8 Integration</a:t>
            </a:r>
          </a:p>
        </p:txBody>
      </p:sp>
      <p:sp>
        <p:nvSpPr>
          <p:cNvPr id="20" name="TextBox 20"/>
          <p:cNvSpPr txBox="1"/>
          <p:nvPr/>
        </p:nvSpPr>
        <p:spPr>
          <a:xfrm>
            <a:off x="1103262" y="36337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Successfully integrated </a:t>
            </a:r>
            <a:r>
              <a:rPr lang="en-US" sz="1312" b="1">
                <a:solidFill>
                  <a:srgbClr val="2B4150"/>
                </a:solidFill>
                <a:latin typeface="Source Sans 3 Bold"/>
                <a:ea typeface="Source Sans 3 Bold"/>
                <a:cs typeface="Source Sans 3 Bold"/>
                <a:sym typeface="Source Sans 3 Bold"/>
              </a:rPr>
              <a:t>YOLOv8 with OpenCV</a:t>
            </a:r>
            <a:r>
              <a:rPr lang="en-US" sz="1312">
                <a:solidFill>
                  <a:srgbClr val="2B4150"/>
                </a:solidFill>
                <a:latin typeface="Source Sans 3"/>
                <a:ea typeface="Source Sans 3"/>
                <a:cs typeface="Source Sans 3"/>
                <a:sym typeface="Source Sans 3"/>
              </a:rPr>
              <a:t> for real-time object detection, forming the intelligence of the system.</a:t>
            </a:r>
          </a:p>
        </p:txBody>
      </p:sp>
      <p:grpSp>
        <p:nvGrpSpPr>
          <p:cNvPr id="21" name="Group 21"/>
          <p:cNvGrpSpPr/>
          <p:nvPr/>
        </p:nvGrpSpPr>
        <p:grpSpPr>
          <a:xfrm>
            <a:off x="914400" y="4566345"/>
            <a:ext cx="9601200" cy="1251942"/>
            <a:chOff x="0" y="0"/>
            <a:chExt cx="12801600" cy="1669257"/>
          </a:xfrm>
        </p:grpSpPr>
        <p:sp>
          <p:nvSpPr>
            <p:cNvPr id="22" name="Freeform 22"/>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23" name="Group 23"/>
          <p:cNvGrpSpPr/>
          <p:nvPr/>
        </p:nvGrpSpPr>
        <p:grpSpPr>
          <a:xfrm>
            <a:off x="914400" y="4547295"/>
            <a:ext cx="9601200" cy="76200"/>
            <a:chOff x="0" y="0"/>
            <a:chExt cx="12801600" cy="101600"/>
          </a:xfrm>
        </p:grpSpPr>
        <p:sp>
          <p:nvSpPr>
            <p:cNvPr id="24" name="Freeform 24"/>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25" name="Group 25"/>
          <p:cNvGrpSpPr/>
          <p:nvPr/>
        </p:nvGrpSpPr>
        <p:grpSpPr>
          <a:xfrm>
            <a:off x="5460281" y="4311700"/>
            <a:ext cx="509439" cy="509439"/>
            <a:chOff x="0" y="0"/>
            <a:chExt cx="679252" cy="679252"/>
          </a:xfrm>
        </p:grpSpPr>
        <p:sp>
          <p:nvSpPr>
            <p:cNvPr id="26" name="Freeform 26"/>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sp>
        <p:nvSpPr>
          <p:cNvPr id="27" name="Freeform 27" descr="preencoded.png"/>
          <p:cNvSpPr/>
          <p:nvPr/>
        </p:nvSpPr>
        <p:spPr>
          <a:xfrm>
            <a:off x="5613127" y="4464546"/>
            <a:ext cx="203746" cy="203746"/>
          </a:xfrm>
          <a:custGeom>
            <a:avLst/>
            <a:gdLst/>
            <a:ahLst/>
            <a:cxnLst/>
            <a:rect l="l" t="t" r="r" b="b"/>
            <a:pathLst>
              <a:path w="203746" h="203746">
                <a:moveTo>
                  <a:pt x="0" y="0"/>
                </a:moveTo>
                <a:lnTo>
                  <a:pt x="203747" y="0"/>
                </a:lnTo>
                <a:lnTo>
                  <a:pt x="203747" y="203746"/>
                </a:lnTo>
                <a:lnTo>
                  <a:pt x="0" y="203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1103262" y="4976813"/>
            <a:ext cx="2782938" cy="278923"/>
          </a:xfrm>
          <a:prstGeom prst="rect">
            <a:avLst/>
          </a:prstGeom>
        </p:spPr>
        <p:txBody>
          <a:bodyPr wrap="square" lIns="0" tIns="0" rIns="0" bIns="0" rtlCol="0" anchor="t">
            <a:spAutoFit/>
          </a:bodyPr>
          <a:lstStyle/>
          <a:p>
            <a:pPr algn="l">
              <a:lnSpc>
                <a:spcPts val="2062"/>
              </a:lnSpc>
            </a:pPr>
            <a:r>
              <a:rPr lang="en-US" sz="2000" b="1" dirty="0">
                <a:solidFill>
                  <a:srgbClr val="2B4150"/>
                </a:solidFill>
                <a:latin typeface="Museo Moderno Bold"/>
                <a:ea typeface="Museo Moderno Bold"/>
                <a:cs typeface="Museo Moderno Bold"/>
                <a:sym typeface="Museo Moderno Bold"/>
              </a:rPr>
              <a:t>Flexible Input Modes</a:t>
            </a:r>
          </a:p>
        </p:txBody>
      </p:sp>
      <p:sp>
        <p:nvSpPr>
          <p:cNvPr id="29" name="TextBox 29"/>
          <p:cNvSpPr txBox="1"/>
          <p:nvPr/>
        </p:nvSpPr>
        <p:spPr>
          <a:xfrm>
            <a:off x="1103262" y="53101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Configured support for </a:t>
            </a:r>
            <a:r>
              <a:rPr lang="en-US" sz="1312" b="1">
                <a:solidFill>
                  <a:srgbClr val="2B4150"/>
                </a:solidFill>
                <a:latin typeface="Source Sans 3 Bold"/>
                <a:ea typeface="Source Sans 3 Bold"/>
                <a:cs typeface="Source Sans 3 Bold"/>
                <a:sym typeface="Source Sans 3 Bold"/>
              </a:rPr>
              <a:t>Live Webcam, Image Upload, and Video Upload</a:t>
            </a:r>
            <a:r>
              <a:rPr lang="en-US" sz="1312">
                <a:solidFill>
                  <a:srgbClr val="2B4150"/>
                </a:solidFill>
                <a:latin typeface="Source Sans 3"/>
                <a:ea typeface="Source Sans 3"/>
                <a:cs typeface="Source Sans 3"/>
                <a:sym typeface="Source Sans 3"/>
              </a:rPr>
              <a:t>, catering to diverse deployment scenarios.</a:t>
            </a:r>
          </a:p>
        </p:txBody>
      </p:sp>
      <p:grpSp>
        <p:nvGrpSpPr>
          <p:cNvPr id="30" name="Group 30"/>
          <p:cNvGrpSpPr/>
          <p:nvPr/>
        </p:nvGrpSpPr>
        <p:grpSpPr>
          <a:xfrm>
            <a:off x="914400" y="6242745"/>
            <a:ext cx="9601200" cy="1251942"/>
            <a:chOff x="0" y="0"/>
            <a:chExt cx="12801600" cy="1669257"/>
          </a:xfrm>
        </p:grpSpPr>
        <p:sp>
          <p:nvSpPr>
            <p:cNvPr id="31" name="Freeform 31"/>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32" name="Group 32"/>
          <p:cNvGrpSpPr/>
          <p:nvPr/>
        </p:nvGrpSpPr>
        <p:grpSpPr>
          <a:xfrm>
            <a:off x="914400" y="6223695"/>
            <a:ext cx="9601200" cy="76200"/>
            <a:chOff x="0" y="0"/>
            <a:chExt cx="12801600" cy="101600"/>
          </a:xfrm>
        </p:grpSpPr>
        <p:sp>
          <p:nvSpPr>
            <p:cNvPr id="33" name="Freeform 33"/>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34" name="Group 34"/>
          <p:cNvGrpSpPr/>
          <p:nvPr/>
        </p:nvGrpSpPr>
        <p:grpSpPr>
          <a:xfrm>
            <a:off x="5460281" y="5988100"/>
            <a:ext cx="509439" cy="509439"/>
            <a:chOff x="0" y="0"/>
            <a:chExt cx="679252" cy="679252"/>
          </a:xfrm>
        </p:grpSpPr>
        <p:sp>
          <p:nvSpPr>
            <p:cNvPr id="35" name="Freeform 35"/>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sp>
        <p:nvSpPr>
          <p:cNvPr id="36" name="Freeform 36" descr="preencoded.png"/>
          <p:cNvSpPr/>
          <p:nvPr/>
        </p:nvSpPr>
        <p:spPr>
          <a:xfrm>
            <a:off x="5613127" y="6140946"/>
            <a:ext cx="203746" cy="203746"/>
          </a:xfrm>
          <a:custGeom>
            <a:avLst/>
            <a:gdLst/>
            <a:ahLst/>
            <a:cxnLst/>
            <a:rect l="l" t="t" r="r" b="b"/>
            <a:pathLst>
              <a:path w="203746" h="203746">
                <a:moveTo>
                  <a:pt x="0" y="0"/>
                </a:moveTo>
                <a:lnTo>
                  <a:pt x="203747" y="0"/>
                </a:lnTo>
                <a:lnTo>
                  <a:pt x="203747" y="203746"/>
                </a:lnTo>
                <a:lnTo>
                  <a:pt x="0" y="203746"/>
                </a:lnTo>
                <a:lnTo>
                  <a:pt x="0" y="0"/>
                </a:lnTo>
                <a:close/>
              </a:path>
            </a:pathLst>
          </a:custGeom>
          <a:blipFill>
            <a:blip r:embed="rId10">
              <a:extLst>
                <a:ext uri="{96DAC541-7B7A-43D3-8B79-37D633B846F1}">
                  <asvg:svgBlip xmlns:asvg="http://schemas.microsoft.com/office/drawing/2016/SVG/main" r:embed="rId11"/>
                </a:ext>
              </a:extLst>
            </a:blip>
            <a:stretch>
              <a:fillRect l="-11363" r="-11363"/>
            </a:stretch>
          </a:blipFill>
        </p:spPr>
      </p:sp>
      <p:sp>
        <p:nvSpPr>
          <p:cNvPr id="37" name="TextBox 37"/>
          <p:cNvSpPr txBox="1"/>
          <p:nvPr/>
        </p:nvSpPr>
        <p:spPr>
          <a:xfrm>
            <a:off x="1103262" y="6695777"/>
            <a:ext cx="2122735" cy="236636"/>
          </a:xfrm>
          <a:prstGeom prst="rect">
            <a:avLst/>
          </a:prstGeom>
        </p:spPr>
        <p:txBody>
          <a:bodyPr lIns="0" tIns="0" rIns="0" bIns="0" rtlCol="0" anchor="t">
            <a:spAutoFit/>
          </a:bodyPr>
          <a:lstStyle/>
          <a:p>
            <a:pPr algn="l">
              <a:lnSpc>
                <a:spcPts val="2062"/>
              </a:lnSpc>
            </a:pPr>
            <a:r>
              <a:rPr lang="en-US" sz="2000" b="1">
                <a:solidFill>
                  <a:srgbClr val="2B4150"/>
                </a:solidFill>
                <a:latin typeface="Museo Moderno Bold"/>
                <a:ea typeface="Museo Moderno Bold"/>
                <a:cs typeface="Museo Moderno Bold"/>
                <a:sym typeface="Museo Moderno Bold"/>
              </a:rPr>
              <a:t>Visual Detection</a:t>
            </a:r>
          </a:p>
        </p:txBody>
      </p:sp>
      <p:sp>
        <p:nvSpPr>
          <p:cNvPr id="38" name="TextBox 38"/>
          <p:cNvSpPr txBox="1"/>
          <p:nvPr/>
        </p:nvSpPr>
        <p:spPr>
          <a:xfrm>
            <a:off x="1103262" y="69865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The system now accurately displays </a:t>
            </a:r>
            <a:r>
              <a:rPr lang="en-US" sz="1312" b="1">
                <a:solidFill>
                  <a:srgbClr val="2B4150"/>
                </a:solidFill>
                <a:latin typeface="Source Sans 3 Bold"/>
                <a:ea typeface="Source Sans 3 Bold"/>
                <a:cs typeface="Source Sans 3 Bold"/>
                <a:sym typeface="Source Sans 3 Bold"/>
              </a:rPr>
              <a:t>detected people with bounding boxes</a:t>
            </a:r>
            <a:r>
              <a:rPr lang="en-US" sz="1312">
                <a:solidFill>
                  <a:srgbClr val="2B4150"/>
                </a:solidFill>
                <a:latin typeface="Source Sans 3"/>
                <a:ea typeface="Source Sans 3"/>
                <a:cs typeface="Source Sans 3"/>
                <a:sym typeface="Source Sans 3"/>
              </a:rPr>
              <a:t>, providing visual confirmation of recognition.</a:t>
            </a:r>
          </a:p>
        </p:txBody>
      </p:sp>
      <p:grpSp>
        <p:nvGrpSpPr>
          <p:cNvPr id="39" name="Group 39"/>
          <p:cNvGrpSpPr/>
          <p:nvPr/>
        </p:nvGrpSpPr>
        <p:grpSpPr>
          <a:xfrm>
            <a:off x="914400" y="7919145"/>
            <a:ext cx="9601200" cy="1251942"/>
            <a:chOff x="0" y="0"/>
            <a:chExt cx="12801600" cy="1669257"/>
          </a:xfrm>
        </p:grpSpPr>
        <p:sp>
          <p:nvSpPr>
            <p:cNvPr id="40" name="Freeform 40"/>
            <p:cNvSpPr/>
            <p:nvPr/>
          </p:nvSpPr>
          <p:spPr>
            <a:xfrm>
              <a:off x="0" y="0"/>
              <a:ext cx="12801600" cy="1669288"/>
            </a:xfrm>
            <a:custGeom>
              <a:avLst/>
              <a:gdLst/>
              <a:ahLst/>
              <a:cxnLst/>
              <a:rect l="l" t="t" r="r" b="b"/>
              <a:pathLst>
                <a:path w="12801600" h="1669288">
                  <a:moveTo>
                    <a:pt x="0" y="121920"/>
                  </a:moveTo>
                  <a:cubicBezTo>
                    <a:pt x="0" y="54610"/>
                    <a:pt x="54610" y="0"/>
                    <a:pt x="121920" y="0"/>
                  </a:cubicBezTo>
                  <a:lnTo>
                    <a:pt x="12679680" y="0"/>
                  </a:lnTo>
                  <a:cubicBezTo>
                    <a:pt x="12746990" y="0"/>
                    <a:pt x="12801600" y="54610"/>
                    <a:pt x="12801600" y="121920"/>
                  </a:cubicBezTo>
                  <a:lnTo>
                    <a:pt x="12801600" y="1547368"/>
                  </a:lnTo>
                  <a:cubicBezTo>
                    <a:pt x="12801600" y="1614678"/>
                    <a:pt x="12746990" y="1669288"/>
                    <a:pt x="12679680" y="1669288"/>
                  </a:cubicBezTo>
                  <a:lnTo>
                    <a:pt x="121920" y="1669288"/>
                  </a:lnTo>
                  <a:cubicBezTo>
                    <a:pt x="54610" y="1669288"/>
                    <a:pt x="0" y="1614678"/>
                    <a:pt x="0" y="1547368"/>
                  </a:cubicBezTo>
                  <a:close/>
                </a:path>
              </a:pathLst>
            </a:custGeom>
            <a:solidFill>
              <a:srgbClr val="FFFCF5"/>
            </a:solidFill>
            <a:ln w="12700">
              <a:solidFill>
                <a:srgbClr val="000000"/>
              </a:solidFill>
            </a:ln>
          </p:spPr>
        </p:sp>
      </p:grpSp>
      <p:grpSp>
        <p:nvGrpSpPr>
          <p:cNvPr id="41" name="Group 41"/>
          <p:cNvGrpSpPr/>
          <p:nvPr/>
        </p:nvGrpSpPr>
        <p:grpSpPr>
          <a:xfrm>
            <a:off x="914400" y="7900095"/>
            <a:ext cx="9601200" cy="76200"/>
            <a:chOff x="0" y="0"/>
            <a:chExt cx="12801600" cy="101600"/>
          </a:xfrm>
        </p:grpSpPr>
        <p:sp>
          <p:nvSpPr>
            <p:cNvPr id="42" name="Freeform 42"/>
            <p:cNvSpPr/>
            <p:nvPr/>
          </p:nvSpPr>
          <p:spPr>
            <a:xfrm>
              <a:off x="0" y="0"/>
              <a:ext cx="12801600" cy="101600"/>
            </a:xfrm>
            <a:custGeom>
              <a:avLst/>
              <a:gdLst/>
              <a:ahLst/>
              <a:cxnLst/>
              <a:rect l="l" t="t" r="r" b="b"/>
              <a:pathLst>
                <a:path w="12801600" h="101600">
                  <a:moveTo>
                    <a:pt x="0" y="33909"/>
                  </a:moveTo>
                  <a:cubicBezTo>
                    <a:pt x="0" y="15240"/>
                    <a:pt x="15240" y="0"/>
                    <a:pt x="33909" y="0"/>
                  </a:cubicBezTo>
                  <a:lnTo>
                    <a:pt x="12767691" y="0"/>
                  </a:lnTo>
                  <a:cubicBezTo>
                    <a:pt x="12786487" y="0"/>
                    <a:pt x="12801600" y="15240"/>
                    <a:pt x="12801600" y="33909"/>
                  </a:cubicBezTo>
                  <a:lnTo>
                    <a:pt x="12801600" y="67691"/>
                  </a:lnTo>
                  <a:cubicBezTo>
                    <a:pt x="12801600" y="86487"/>
                    <a:pt x="12786361" y="101600"/>
                    <a:pt x="12767691" y="101600"/>
                  </a:cubicBezTo>
                  <a:lnTo>
                    <a:pt x="33909" y="101600"/>
                  </a:lnTo>
                  <a:cubicBezTo>
                    <a:pt x="15240" y="101600"/>
                    <a:pt x="0" y="86360"/>
                    <a:pt x="0" y="67691"/>
                  </a:cubicBezTo>
                  <a:close/>
                </a:path>
              </a:pathLst>
            </a:custGeom>
            <a:solidFill>
              <a:srgbClr val="325F7B"/>
            </a:solidFill>
            <a:ln w="12700">
              <a:solidFill>
                <a:srgbClr val="000000"/>
              </a:solidFill>
            </a:ln>
          </p:spPr>
        </p:sp>
      </p:grpSp>
      <p:grpSp>
        <p:nvGrpSpPr>
          <p:cNvPr id="43" name="Group 43"/>
          <p:cNvGrpSpPr/>
          <p:nvPr/>
        </p:nvGrpSpPr>
        <p:grpSpPr>
          <a:xfrm>
            <a:off x="5460281" y="7664500"/>
            <a:ext cx="509439" cy="509439"/>
            <a:chOff x="0" y="0"/>
            <a:chExt cx="679252" cy="679252"/>
          </a:xfrm>
        </p:grpSpPr>
        <p:sp>
          <p:nvSpPr>
            <p:cNvPr id="44" name="Freeform 44"/>
            <p:cNvSpPr/>
            <p:nvPr/>
          </p:nvSpPr>
          <p:spPr>
            <a:xfrm>
              <a:off x="0" y="0"/>
              <a:ext cx="679196" cy="679196"/>
            </a:xfrm>
            <a:custGeom>
              <a:avLst/>
              <a:gdLst/>
              <a:ahLst/>
              <a:cxnLst/>
              <a:rect l="l" t="t" r="r" b="b"/>
              <a:pathLst>
                <a:path w="679196" h="679196">
                  <a:moveTo>
                    <a:pt x="0" y="339598"/>
                  </a:moveTo>
                  <a:cubicBezTo>
                    <a:pt x="0" y="152019"/>
                    <a:pt x="152019" y="0"/>
                    <a:pt x="339598" y="0"/>
                  </a:cubicBezTo>
                  <a:cubicBezTo>
                    <a:pt x="527177" y="0"/>
                    <a:pt x="679196" y="152019"/>
                    <a:pt x="679196" y="339598"/>
                  </a:cubicBezTo>
                  <a:cubicBezTo>
                    <a:pt x="679196" y="527177"/>
                    <a:pt x="527177" y="679196"/>
                    <a:pt x="339598" y="679196"/>
                  </a:cubicBezTo>
                  <a:cubicBezTo>
                    <a:pt x="152019" y="679196"/>
                    <a:pt x="0" y="527177"/>
                    <a:pt x="0" y="339598"/>
                  </a:cubicBezTo>
                  <a:close/>
                </a:path>
              </a:pathLst>
            </a:custGeom>
            <a:solidFill>
              <a:srgbClr val="325F7B"/>
            </a:solidFill>
            <a:ln w="12700">
              <a:solidFill>
                <a:srgbClr val="000000"/>
              </a:solidFill>
            </a:ln>
          </p:spPr>
        </p:sp>
      </p:grpSp>
      <p:grpSp>
        <p:nvGrpSpPr>
          <p:cNvPr id="45" name="Group 45"/>
          <p:cNvGrpSpPr>
            <a:grpSpLocks noChangeAspect="1"/>
          </p:cNvGrpSpPr>
          <p:nvPr/>
        </p:nvGrpSpPr>
        <p:grpSpPr>
          <a:xfrm>
            <a:off x="5613127" y="7817346"/>
            <a:ext cx="203746" cy="203746"/>
            <a:chOff x="0" y="0"/>
            <a:chExt cx="271662" cy="271662"/>
          </a:xfrm>
        </p:grpSpPr>
        <p:sp>
          <p:nvSpPr>
            <p:cNvPr id="46" name="Freeform 46" descr="preencoded.png"/>
            <p:cNvSpPr/>
            <p:nvPr/>
          </p:nvSpPr>
          <p:spPr>
            <a:xfrm>
              <a:off x="0" y="0"/>
              <a:ext cx="271653" cy="271653"/>
            </a:xfrm>
            <a:custGeom>
              <a:avLst/>
              <a:gdLst/>
              <a:ahLst/>
              <a:cxnLst/>
              <a:rect l="l" t="t" r="r" b="b"/>
              <a:pathLst>
                <a:path w="271653" h="271653">
                  <a:moveTo>
                    <a:pt x="0" y="0"/>
                  </a:moveTo>
                  <a:lnTo>
                    <a:pt x="271653" y="0"/>
                  </a:lnTo>
                  <a:lnTo>
                    <a:pt x="271653" y="271653"/>
                  </a:lnTo>
                  <a:lnTo>
                    <a:pt x="0" y="271653"/>
                  </a:lnTo>
                  <a:lnTo>
                    <a:pt x="0" y="0"/>
                  </a:lnTo>
                  <a:close/>
                </a:path>
              </a:pathLst>
            </a:custGeom>
            <a:blipFill>
              <a:blip r:embed="rId12"/>
              <a:stretch>
                <a:fillRect r="-3" b="-3"/>
              </a:stretch>
            </a:blipFill>
          </p:spPr>
        </p:sp>
      </p:grpSp>
      <p:sp>
        <p:nvSpPr>
          <p:cNvPr id="47" name="TextBox 47"/>
          <p:cNvSpPr txBox="1"/>
          <p:nvPr/>
        </p:nvSpPr>
        <p:spPr>
          <a:xfrm>
            <a:off x="1103262" y="8372177"/>
            <a:ext cx="2122735" cy="236636"/>
          </a:xfrm>
          <a:prstGeom prst="rect">
            <a:avLst/>
          </a:prstGeom>
        </p:spPr>
        <p:txBody>
          <a:bodyPr lIns="0" tIns="0" rIns="0" bIns="0" rtlCol="0" anchor="t">
            <a:spAutoFit/>
          </a:bodyPr>
          <a:lstStyle/>
          <a:p>
            <a:pPr algn="l">
              <a:lnSpc>
                <a:spcPts val="2062"/>
              </a:lnSpc>
            </a:pPr>
            <a:r>
              <a:rPr lang="en-US" sz="2000" b="1">
                <a:solidFill>
                  <a:srgbClr val="2B4150"/>
                </a:solidFill>
                <a:latin typeface="Museo Moderno Bold"/>
                <a:ea typeface="Museo Moderno Bold"/>
                <a:cs typeface="Museo Moderno Bold"/>
                <a:sym typeface="Museo Moderno Bold"/>
              </a:rPr>
              <a:t>NumPy</a:t>
            </a:r>
          </a:p>
        </p:txBody>
      </p:sp>
      <p:sp>
        <p:nvSpPr>
          <p:cNvPr id="48" name="TextBox 48"/>
          <p:cNvSpPr txBox="1"/>
          <p:nvPr/>
        </p:nvSpPr>
        <p:spPr>
          <a:xfrm>
            <a:off x="1103262" y="8662987"/>
            <a:ext cx="9223474" cy="319236"/>
          </a:xfrm>
          <a:prstGeom prst="rect">
            <a:avLst/>
          </a:prstGeom>
        </p:spPr>
        <p:txBody>
          <a:bodyPr lIns="0" tIns="0" rIns="0" bIns="0" rtlCol="0" anchor="t">
            <a:spAutoFit/>
          </a:bodyPr>
          <a:lstStyle/>
          <a:p>
            <a:pPr algn="l">
              <a:lnSpc>
                <a:spcPts val="2125"/>
              </a:lnSpc>
            </a:pPr>
            <a:r>
              <a:rPr lang="en-US" sz="1312">
                <a:solidFill>
                  <a:srgbClr val="2B4150"/>
                </a:solidFill>
                <a:latin typeface="Source Sans 3"/>
                <a:ea typeface="Source Sans 3"/>
                <a:cs typeface="Source Sans 3"/>
                <a:sym typeface="Source Sans 3"/>
              </a:rPr>
              <a:t>NumPy helps process large arrays, perform mathematical operations, and speed up data handling.</a:t>
            </a:r>
          </a:p>
        </p:txBody>
      </p:sp>
      <p:pic>
        <p:nvPicPr>
          <p:cNvPr id="49" name="Picture 48" descr="A close up of a logo&#10;&#10;AI-generated content may be incorrect.">
            <a:extLst>
              <a:ext uri="{FF2B5EF4-FFF2-40B4-BE49-F238E27FC236}">
                <a16:creationId xmlns:a16="http://schemas.microsoft.com/office/drawing/2014/main" id="{0D8F2409-F91E-FC4F-8CD0-013E9009D64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200" y="272400"/>
            <a:ext cx="2218347" cy="6861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2119</Words>
  <Application>Microsoft Office PowerPoint</Application>
  <PresentationFormat>Custom</PresentationFormat>
  <Paragraphs>262</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Museo Moderno Medium</vt:lpstr>
      <vt:lpstr>Source Sans 3</vt:lpstr>
      <vt:lpstr>Source Sans 3 Bold</vt:lpstr>
      <vt:lpstr>Calibri</vt:lpstr>
      <vt:lpstr>Museo Moderno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ppt.pptx</dc:title>
  <dc:creator>shanmuk sai srinivas</dc:creator>
  <cp:lastModifiedBy>shanmuk sai srinivas</cp:lastModifiedBy>
  <cp:revision>4</cp:revision>
  <dcterms:created xsi:type="dcterms:W3CDTF">2006-08-16T00:00:00Z</dcterms:created>
  <dcterms:modified xsi:type="dcterms:W3CDTF">2025-12-02T09:20:24Z</dcterms:modified>
  <dc:identifier>DAG6JeJFrBI</dc:identifier>
</cp:coreProperties>
</file>